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74" r:id="rId11"/>
    <p:sldId id="265" r:id="rId12"/>
    <p:sldId id="266" r:id="rId13"/>
    <p:sldId id="267" r:id="rId14"/>
    <p:sldId id="284" r:id="rId15"/>
    <p:sldId id="268" r:id="rId16"/>
    <p:sldId id="279" r:id="rId17"/>
    <p:sldId id="276" r:id="rId18"/>
    <p:sldId id="277" r:id="rId19"/>
    <p:sldId id="278" r:id="rId20"/>
    <p:sldId id="280" r:id="rId21"/>
    <p:sldId id="281" r:id="rId22"/>
    <p:sldId id="283" r:id="rId23"/>
    <p:sldId id="269" r:id="rId24"/>
    <p:sldId id="270" r:id="rId25"/>
    <p:sldId id="273" r:id="rId26"/>
    <p:sldId id="271" r:id="rId27"/>
    <p:sldId id="272" r:id="rId2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28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6D9AD0-6223-5B0F-46C2-CA55780FF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D14649C-DB5D-9375-1568-69AC77685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35E5D8D-58C3-3FD1-A49E-C35E5487C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02D7-E21C-4879-91E5-0D6F5D56FB9D}" type="datetimeFigureOut">
              <a:rPr lang="sv-SE" smtClean="0"/>
              <a:t>2024-03-17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84ADC1-0F69-884C-54BE-BD7772CA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A328092-8CEB-FCE7-5C3F-079DF8FD5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1581-2C04-47EC-84D1-5BC2DE1B63D6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2" descr="Ingen fotobeskrivning tillgänglig.">
            <a:extLst>
              <a:ext uri="{FF2B5EF4-FFF2-40B4-BE49-F238E27FC236}">
                <a16:creationId xmlns:a16="http://schemas.microsoft.com/office/drawing/2014/main" id="{6D9011B5-DE81-CF1F-FF98-84E848C93D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4"/>
            <a:ext cx="1524000" cy="150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902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90DDB7-8D5C-84E6-154A-4388A79DC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6A1CB99-755E-0864-AF19-FB1A863B9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F098A6C-E866-986F-63FE-07F32079E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02D7-E21C-4879-91E5-0D6F5D56FB9D}" type="datetimeFigureOut">
              <a:rPr lang="sv-SE" smtClean="0"/>
              <a:t>2024-03-17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7B11346-76DA-494A-033E-567E4B0CA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34DE556-9C0E-80FF-0652-E709BB7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1581-2C04-47EC-84D1-5BC2DE1B63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925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7C6249B2-091E-26DB-E50B-24C8E745B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C421510-44F1-72C8-B0CE-A57BFE0F6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2D9382-BDBB-FC73-58C4-E10426056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02D7-E21C-4879-91E5-0D6F5D56FB9D}" type="datetimeFigureOut">
              <a:rPr lang="sv-SE" smtClean="0"/>
              <a:t>2024-03-17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D127FB-B708-8362-23A0-574A5AB7E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CDCEBF-E764-41A1-4791-086A1DAE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1581-2C04-47EC-84D1-5BC2DE1B63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3955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CCFD35-B407-A1B7-F79F-C79D3D7AA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22A6B4-749B-8F13-0CBA-7BD9D762B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4F4BB3-FDA7-D57F-7E46-046A1C1A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02D7-E21C-4879-91E5-0D6F5D56FB9D}" type="datetimeFigureOut">
              <a:rPr lang="sv-SE" smtClean="0"/>
              <a:t>2024-03-17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3741C8D-69A9-AEE6-C1D2-7C22B1835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654AE4-2770-4D49-DEA5-E9A75466E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1581-2C04-47EC-84D1-5BC2DE1B63D6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2" descr="Ingen fotobeskrivning tillgänglig.">
            <a:extLst>
              <a:ext uri="{FF2B5EF4-FFF2-40B4-BE49-F238E27FC236}">
                <a16:creationId xmlns:a16="http://schemas.microsoft.com/office/drawing/2014/main" id="{F8353918-10DB-1827-F67A-0EBF169659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80715"/>
            <a:ext cx="1524000" cy="150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413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042074-D124-39D8-A20C-CB6D86F4B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B767570-E7E5-492F-7908-F3367B0E3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26E706-9B01-5772-070F-51B03D2C8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02D7-E21C-4879-91E5-0D6F5D56FB9D}" type="datetimeFigureOut">
              <a:rPr lang="sv-SE" smtClean="0"/>
              <a:t>2024-03-17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A3F3464-5F52-0951-E74A-1556DCE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EDA0E9-C061-B0F8-E0A8-0A48ECC3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1581-2C04-47EC-84D1-5BC2DE1B63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968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249B0D-5E18-BB07-2C97-C05916F65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4695C2-CB7D-0296-6A07-EA695363AF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FA332A7-F700-9E0F-754D-3CA26EB45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002E783-C31E-9C17-79CC-CD45ECF49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02D7-E21C-4879-91E5-0D6F5D56FB9D}" type="datetimeFigureOut">
              <a:rPr lang="sv-SE" smtClean="0"/>
              <a:t>2024-03-17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98A1016-F7DF-64B9-DE67-5C397FAEC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6B256EE-0807-28AD-C421-DBAE1B3D0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1581-2C04-47EC-84D1-5BC2DE1B63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638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CA2C4A-81A0-2682-2E06-9DEA499A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C4BEB52-B7D7-2545-2C8C-24BFADA57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544666A-618E-37EF-7134-71758E1F5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52B15A8-E0E4-4393-9B0D-71D3967355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1B1E317-6CDD-A79E-5CD7-D4BB49A9A9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C97C63D-66AF-7AC0-8EE7-958AD6DCD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02D7-E21C-4879-91E5-0D6F5D56FB9D}" type="datetimeFigureOut">
              <a:rPr lang="sv-SE" smtClean="0"/>
              <a:t>2024-03-17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6D10A44-2BCF-B0FF-923C-873CC0E7F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0CBFF6C-1789-AEB2-832A-C810FCDA7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1581-2C04-47EC-84D1-5BC2DE1B63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50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D43CF2-BDB1-29E2-56AC-179C3BE90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A220135-0E31-2DCF-39D4-51A7BB168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02D7-E21C-4879-91E5-0D6F5D56FB9D}" type="datetimeFigureOut">
              <a:rPr lang="sv-SE" smtClean="0"/>
              <a:t>2024-03-17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0AADF4A-8243-F817-792C-B57F2FB79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D60BCB6-0A03-0B97-23AF-A93FF1301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1581-2C04-47EC-84D1-5BC2DE1B63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488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8550EF7-A1E5-AB10-AF99-7CD5E74E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02D7-E21C-4879-91E5-0D6F5D56FB9D}" type="datetimeFigureOut">
              <a:rPr lang="sv-SE" smtClean="0"/>
              <a:t>2024-03-17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D6B19AC-ADE7-7C06-78AD-8F0BB0884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B01DAC-4F62-62F0-78CA-4CE4A1D79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1581-2C04-47EC-84D1-5BC2DE1B63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174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651C75-B730-D1EE-B313-C468FDBB4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995605-0454-5BB1-1A51-C47E516A9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A10DAAD-3BAB-71AB-BD0B-D5AA5B4FF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209163E-BCD5-62FF-A597-CD2C78798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02D7-E21C-4879-91E5-0D6F5D56FB9D}" type="datetimeFigureOut">
              <a:rPr lang="sv-SE" smtClean="0"/>
              <a:t>2024-03-17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FF26F5F-5B21-3989-6C05-08E9D6A7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406DF3E-444D-41F1-CE20-700AECEB7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1581-2C04-47EC-84D1-5BC2DE1B63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829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B89A91-7C49-6BF8-5375-C3055D100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A951AE6-3ABE-BEE6-A821-E03F130FE1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4AB211A-1A84-247B-FDD1-CA6AC0779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1659B01-5A3D-73F5-15E4-F774A4063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02D7-E21C-4879-91E5-0D6F5D56FB9D}" type="datetimeFigureOut">
              <a:rPr lang="sv-SE" smtClean="0"/>
              <a:t>2024-03-17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1F4A411-54E5-037A-DA3C-CF237627B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034DCBA-BC94-10B7-695F-291F3B9B4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1581-2C04-47EC-84D1-5BC2DE1B63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143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A4DFC41-2FE6-B1CF-7592-7A781F7AB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2118C69-BE86-B530-EA4D-D879E5A1A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CA76F27-7FF1-F81D-A294-6F0B8358FA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802D7-E21C-4879-91E5-0D6F5D56FB9D}" type="datetimeFigureOut">
              <a:rPr lang="sv-SE" smtClean="0"/>
              <a:t>2024-03-17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C9AD72-9725-DE25-6163-CE0BF1BFC9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954A2EB-5150-F4D9-4FEF-7251BDA14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41581-2C04-47EC-84D1-5BC2DE1B63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586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988EC9-8F20-199B-31DF-D58A5F62DF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b="1" dirty="0">
                <a:latin typeface="Algerian" panose="04020705040A02060702" pitchFamily="82" charset="0"/>
              </a:rPr>
              <a:t>Årsmöte LGSS</a:t>
            </a:r>
          </a:p>
        </p:txBody>
      </p:sp>
    </p:spTree>
    <p:extLst>
      <p:ext uri="{BB962C8B-B14F-4D97-AF65-F5344CB8AC3E}">
        <p14:creationId xmlns:p14="http://schemas.microsoft.com/office/powerpoint/2010/main" val="2250700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D53978-15E5-0735-79B6-D3F8CA975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4" y="-36375"/>
            <a:ext cx="4343400" cy="958850"/>
          </a:xfrm>
        </p:spPr>
        <p:txBody>
          <a:bodyPr/>
          <a:lstStyle/>
          <a:p>
            <a:r>
              <a:rPr lang="sv-SE" b="1" dirty="0">
                <a:solidFill>
                  <a:srgbClr val="FF0000"/>
                </a:solidFill>
              </a:rPr>
              <a:t>Stora kostnader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DD093F-8287-E6A2-F033-EE2011BE3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045" y="1416913"/>
            <a:ext cx="6993384" cy="2327275"/>
          </a:xfrm>
        </p:spPr>
        <p:txBody>
          <a:bodyPr/>
          <a:lstStyle/>
          <a:p>
            <a:pPr>
              <a:buFontTx/>
              <a:buChar char="-"/>
            </a:pPr>
            <a:r>
              <a:rPr lang="sv-SE" dirty="0">
                <a:solidFill>
                  <a:srgbClr val="FF0000"/>
                </a:solidFill>
              </a:rPr>
              <a:t>Hallhyra 		80.000 		114.000</a:t>
            </a:r>
          </a:p>
          <a:p>
            <a:pPr>
              <a:buFontTx/>
              <a:buChar char="-"/>
            </a:pPr>
            <a:r>
              <a:rPr lang="sv-SE" dirty="0">
                <a:solidFill>
                  <a:srgbClr val="FF0000"/>
                </a:solidFill>
              </a:rPr>
              <a:t>Kost och logi 	16.000 		 14.463</a:t>
            </a:r>
          </a:p>
          <a:p>
            <a:pPr>
              <a:buFontTx/>
              <a:buChar char="-"/>
            </a:pPr>
            <a:r>
              <a:rPr lang="sv-SE" dirty="0">
                <a:solidFill>
                  <a:srgbClr val="FF0000"/>
                </a:solidFill>
              </a:rPr>
              <a:t>Startavgifter	50.300 		 30.155</a:t>
            </a:r>
          </a:p>
          <a:p>
            <a:pPr>
              <a:buFontTx/>
              <a:buChar char="-"/>
            </a:pPr>
            <a:r>
              <a:rPr lang="sv-SE" dirty="0">
                <a:solidFill>
                  <a:srgbClr val="FF0000"/>
                </a:solidFill>
              </a:rPr>
              <a:t>Licensavgift	 7.200 		   2.775</a:t>
            </a:r>
          </a:p>
          <a:p>
            <a:pPr>
              <a:buFontTx/>
              <a:buChar char="-"/>
            </a:pPr>
            <a:endParaRPr lang="sv-SE" dirty="0"/>
          </a:p>
          <a:p>
            <a:pPr>
              <a:buFontTx/>
              <a:buChar char="-"/>
            </a:pPr>
            <a:endParaRPr lang="sv-SE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8CE658B-0619-6B8E-C889-2F6BCF96ECCA}"/>
              </a:ext>
            </a:extLst>
          </p:cNvPr>
          <p:cNvSpPr txBox="1">
            <a:spLocks/>
          </p:cNvSpPr>
          <p:nvPr/>
        </p:nvSpPr>
        <p:spPr>
          <a:xfrm>
            <a:off x="668045" y="3429000"/>
            <a:ext cx="4343400" cy="958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rgbClr val="0070C0"/>
                </a:solidFill>
              </a:rPr>
              <a:t>Stora intäkter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409AEBE8-292D-B7BC-D375-F3313C18E232}"/>
              </a:ext>
            </a:extLst>
          </p:cNvPr>
          <p:cNvSpPr txBox="1">
            <a:spLocks/>
          </p:cNvSpPr>
          <p:nvPr/>
        </p:nvSpPr>
        <p:spPr>
          <a:xfrm>
            <a:off x="581023" y="4238626"/>
            <a:ext cx="11536995" cy="2327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sv-SE" dirty="0">
                <a:solidFill>
                  <a:srgbClr val="0070C0"/>
                </a:solidFill>
              </a:rPr>
              <a:t>Uthyrning </a:t>
            </a:r>
            <a:r>
              <a:rPr lang="sv-SE" dirty="0" err="1">
                <a:solidFill>
                  <a:srgbClr val="0070C0"/>
                </a:solidFill>
              </a:rPr>
              <a:t>tidtagarutr</a:t>
            </a:r>
            <a:r>
              <a:rPr lang="sv-SE" dirty="0">
                <a:solidFill>
                  <a:srgbClr val="0070C0"/>
                </a:solidFill>
              </a:rPr>
              <a:t>, städ, arbeten, sponsorer mm	</a:t>
            </a:r>
            <a:r>
              <a:rPr lang="sv-S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60 576        34.170</a:t>
            </a:r>
          </a:p>
          <a:p>
            <a:pPr>
              <a:buFontTx/>
              <a:buChar char="-"/>
            </a:pPr>
            <a:r>
              <a:rPr lang="sv-SE" dirty="0">
                <a:solidFill>
                  <a:srgbClr val="0070C0"/>
                </a:solidFill>
              </a:rPr>
              <a:t>Träningsavgifter							</a:t>
            </a:r>
            <a:r>
              <a:rPr lang="sv-SE" b="0" i="0" u="sng" strike="noStrike" baseline="0" dirty="0">
                <a:solidFill>
                  <a:srgbClr val="0070C0"/>
                </a:solidFill>
                <a:latin typeface="Arial" panose="020B0604020202020204" pitchFamily="34" charset="0"/>
              </a:rPr>
              <a:t>65 264</a:t>
            </a:r>
            <a:r>
              <a:rPr lang="sv-SE" b="0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</a:rPr>
              <a:t>?</a:t>
            </a:r>
            <a:r>
              <a:rPr lang="sv-SE" dirty="0">
                <a:solidFill>
                  <a:srgbClr val="0070C0"/>
                </a:solidFill>
                <a:latin typeface="Arial" panose="020B0604020202020204" pitchFamily="34" charset="0"/>
              </a:rPr>
              <a:t>     </a:t>
            </a:r>
            <a:r>
              <a:rPr lang="sv-SE" b="0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</a:rPr>
              <a:t>129 694</a:t>
            </a:r>
            <a:endParaRPr lang="sv-SE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sv-SE" dirty="0">
                <a:solidFill>
                  <a:srgbClr val="0070C0"/>
                </a:solidFill>
              </a:rPr>
              <a:t>Medlemsavgifter							</a:t>
            </a:r>
            <a:r>
              <a:rPr lang="sv-S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13 035       10 875</a:t>
            </a:r>
          </a:p>
          <a:p>
            <a:pPr>
              <a:buFontTx/>
              <a:buChar char="-"/>
            </a:pPr>
            <a:r>
              <a:rPr lang="sv-SE" dirty="0">
                <a:solidFill>
                  <a:srgbClr val="0070C0"/>
                </a:solidFill>
              </a:rPr>
              <a:t>Statliga och kommunala bidrag			         </a:t>
            </a:r>
            <a:r>
              <a:rPr lang="sv-S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100 198	68 213</a:t>
            </a:r>
            <a:endParaRPr lang="sv-SE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sv-SE" dirty="0"/>
          </a:p>
          <a:p>
            <a:pPr>
              <a:buFontTx/>
              <a:buChar char="-"/>
            </a:pP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59B29D9-7CD9-1E1E-8DFF-25F18A21342C}"/>
              </a:ext>
            </a:extLst>
          </p:cNvPr>
          <p:cNvSpPr txBox="1"/>
          <p:nvPr/>
        </p:nvSpPr>
        <p:spPr>
          <a:xfrm>
            <a:off x="3604334" y="825851"/>
            <a:ext cx="3788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/>
              <a:t>2023			2024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E1F59F9-B292-0B87-2F94-3A0DD13771C3}"/>
              </a:ext>
            </a:extLst>
          </p:cNvPr>
          <p:cNvSpPr txBox="1"/>
          <p:nvPr/>
        </p:nvSpPr>
        <p:spPr>
          <a:xfrm>
            <a:off x="8941294" y="3699020"/>
            <a:ext cx="2864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/>
              <a:t>2023		2024</a:t>
            </a:r>
          </a:p>
        </p:txBody>
      </p:sp>
    </p:spTree>
    <p:extLst>
      <p:ext uri="{BB962C8B-B14F-4D97-AF65-F5344CB8AC3E}">
        <p14:creationId xmlns:p14="http://schemas.microsoft.com/office/powerpoint/2010/main" val="2342258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CDD127-ECB7-432D-DCCA-22C82D73A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72350" cy="1325563"/>
          </a:xfrm>
        </p:spPr>
        <p:txBody>
          <a:bodyPr>
            <a:normAutofit fontScale="90000"/>
          </a:bodyPr>
          <a:lstStyle/>
          <a:p>
            <a:r>
              <a:rPr lang="sv-SE" b="0" i="0" dirty="0">
                <a:solidFill>
                  <a:srgbClr val="1E1919"/>
                </a:solidFill>
                <a:effectLst/>
                <a:latin typeface="AtlasGrotesk"/>
              </a:rPr>
              <a:t>§10 Föredragande av Revisionsberättelsen</a:t>
            </a:r>
            <a:br>
              <a:rPr lang="sv-SE" b="0" i="0" dirty="0">
                <a:solidFill>
                  <a:srgbClr val="1E1919"/>
                </a:solidFill>
                <a:effectLst/>
                <a:latin typeface="AtlasGrotesk"/>
              </a:rPr>
            </a:b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6B42F11-504A-5797-5424-C78048DCB28B}"/>
              </a:ext>
            </a:extLst>
          </p:cNvPr>
          <p:cNvSpPr txBox="1"/>
          <p:nvPr/>
        </p:nvSpPr>
        <p:spPr>
          <a:xfrm>
            <a:off x="400537" y="1911473"/>
            <a:ext cx="586814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u="sng" dirty="0"/>
              <a:t>REVISION 2024-03-23</a:t>
            </a:r>
          </a:p>
          <a:p>
            <a:endParaRPr lang="sv-SE" b="1" u="sng" dirty="0"/>
          </a:p>
          <a:p>
            <a:endParaRPr lang="sv-SE" b="1" u="sng" dirty="0"/>
          </a:p>
          <a:p>
            <a:endParaRPr lang="sv-SE" b="1" u="sng" dirty="0"/>
          </a:p>
          <a:p>
            <a:r>
              <a:rPr lang="sv-SE" b="1" u="sng" dirty="0"/>
              <a:t>Slutsatser av revisionen</a:t>
            </a:r>
          </a:p>
          <a:p>
            <a:endParaRPr lang="sv-SE" dirty="0"/>
          </a:p>
          <a:p>
            <a:pPr marL="285750" indent="-285750">
              <a:buFontTx/>
              <a:buChar char="-"/>
            </a:pPr>
            <a:r>
              <a:rPr lang="sv-SE" dirty="0"/>
              <a:t>Stabil ekonomi, granskning av bokföring visar god kontroll</a:t>
            </a:r>
          </a:p>
          <a:p>
            <a:pPr marL="285750" indent="-285750">
              <a:buFontTx/>
              <a:buChar char="-"/>
            </a:pPr>
            <a:r>
              <a:rPr lang="sv-SE" dirty="0"/>
              <a:t>Lökken bör finansieras separat</a:t>
            </a:r>
          </a:p>
          <a:p>
            <a:pPr marL="285750" indent="-285750">
              <a:buFontTx/>
              <a:buChar char="-"/>
            </a:pPr>
            <a:r>
              <a:rPr lang="sv-SE" dirty="0"/>
              <a:t>Poster från laget.se bör särkonteras</a:t>
            </a:r>
          </a:p>
          <a:p>
            <a:pPr marL="285750" indent="-285750">
              <a:buFontTx/>
              <a:buChar char="-"/>
            </a:pPr>
            <a:endParaRPr lang="sv-SE" dirty="0"/>
          </a:p>
          <a:p>
            <a:pPr marL="285750" indent="-285750">
              <a:buFontTx/>
              <a:buChar char="-"/>
            </a:pPr>
            <a:endParaRPr lang="sv-SE" dirty="0"/>
          </a:p>
        </p:txBody>
      </p:sp>
      <p:pic>
        <p:nvPicPr>
          <p:cNvPr id="8" name="Bildobjekt 7" descr="En bild som visar text, dokument&#10;&#10;Automatiskt genererad beskrivning">
            <a:extLst>
              <a:ext uri="{FF2B5EF4-FFF2-40B4-BE49-F238E27FC236}">
                <a16:creationId xmlns:a16="http://schemas.microsoft.com/office/drawing/2014/main" id="{CF6F7925-FD7D-97A9-27E4-DE02CF5F9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80638" y="1502866"/>
            <a:ext cx="8149712" cy="367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33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D3394F-4EF1-4322-0143-AB9BC2206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0" i="0" dirty="0">
                <a:solidFill>
                  <a:srgbClr val="1E1919"/>
                </a:solidFill>
                <a:effectLst/>
                <a:latin typeface="AtlasGrotesk"/>
              </a:rPr>
              <a:t>§11 Fråga om ansvarsfrihet för styrelsen för verksamhetsåret 2023.</a:t>
            </a:r>
            <a:br>
              <a:rPr lang="sv-SE" b="0" i="0" dirty="0">
                <a:solidFill>
                  <a:srgbClr val="1E1919"/>
                </a:solidFill>
                <a:effectLst/>
                <a:latin typeface="AtlasGrotesk"/>
              </a:rPr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091464-B85D-7872-20B3-E163A8FE9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Kan sittande styrelse beviljas ansvarsfrihet för 2023?</a:t>
            </a:r>
          </a:p>
          <a:p>
            <a:r>
              <a:rPr lang="sv-SE" dirty="0"/>
              <a:t>Om inte, vad skall ändras för att ansvarsfriheten skall uppnås?</a:t>
            </a:r>
          </a:p>
        </p:txBody>
      </p:sp>
    </p:spTree>
    <p:extLst>
      <p:ext uri="{BB962C8B-B14F-4D97-AF65-F5344CB8AC3E}">
        <p14:creationId xmlns:p14="http://schemas.microsoft.com/office/powerpoint/2010/main" val="757003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A272BF-52D9-504F-75BC-84CD0DDFD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sv-SE" b="0" i="0" dirty="0">
                <a:solidFill>
                  <a:srgbClr val="1E1919"/>
                </a:solidFill>
                <a:effectLst/>
                <a:latin typeface="AtlasGrotesk"/>
              </a:rPr>
              <a:t>§12 Fastställande av Medlemsavgifter 202</a:t>
            </a:r>
            <a:r>
              <a:rPr lang="sv-SE" dirty="0">
                <a:solidFill>
                  <a:srgbClr val="1E1919"/>
                </a:solidFill>
                <a:latin typeface="AtlasGrotesk"/>
              </a:rPr>
              <a:t>4</a:t>
            </a:r>
            <a:br>
              <a:rPr lang="sv-SE" b="0" i="0" dirty="0">
                <a:solidFill>
                  <a:srgbClr val="1E1919"/>
                </a:solidFill>
                <a:effectLst/>
                <a:latin typeface="AtlasGrotesk"/>
              </a:rPr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C5D9B2-2377-3E0C-81E1-4CEDD0B3A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v-SE" b="0" i="0" dirty="0">
                <a:solidFill>
                  <a:srgbClr val="000000"/>
                </a:solidFill>
                <a:effectLst/>
                <a:latin typeface="ProximaNova"/>
              </a:rPr>
              <a:t>Medlemsavgiften är 150 kr/år. Betalas in i januari.</a:t>
            </a:r>
            <a:br>
              <a:rPr lang="sv-SE" dirty="0"/>
            </a:br>
            <a:r>
              <a:rPr lang="sv-SE" b="0" i="0" dirty="0">
                <a:solidFill>
                  <a:srgbClr val="000000"/>
                </a:solidFill>
                <a:effectLst/>
                <a:latin typeface="ProximaNova"/>
              </a:rPr>
              <a:t>Nya simmare som tillkommer under året gör inbetalning efter de tre provträningar som erbjuds.</a:t>
            </a:r>
            <a:br>
              <a:rPr lang="sv-SE" dirty="0"/>
            </a:br>
            <a:br>
              <a:rPr lang="sv-SE" dirty="0"/>
            </a:br>
            <a:r>
              <a:rPr lang="sv-SE" b="0" i="0" dirty="0">
                <a:solidFill>
                  <a:srgbClr val="000000"/>
                </a:solidFill>
                <a:effectLst/>
                <a:latin typeface="ProximaNova"/>
              </a:rPr>
              <a:t>Träningsavgiften betalas in vid varje terminsstart.</a:t>
            </a:r>
            <a:br>
              <a:rPr lang="sv-SE" dirty="0"/>
            </a:br>
            <a:br>
              <a:rPr lang="sv-SE" dirty="0"/>
            </a:br>
            <a:r>
              <a:rPr lang="sv-SE" b="0" i="0" dirty="0">
                <a:solidFill>
                  <a:schemeClr val="accent1">
                    <a:lumMod val="50000"/>
                  </a:schemeClr>
                </a:solidFill>
                <a:effectLst/>
                <a:latin typeface="ProximaNova"/>
              </a:rPr>
              <a:t>Färggrupperna Blå</a:t>
            </a:r>
            <a:r>
              <a:rPr lang="sv-SE" b="0" i="0" dirty="0">
                <a:solidFill>
                  <a:srgbClr val="000000"/>
                </a:solidFill>
                <a:effectLst/>
                <a:latin typeface="ProximaNova"/>
              </a:rPr>
              <a:t>/</a:t>
            </a:r>
            <a:r>
              <a:rPr lang="sv-SE" b="0" i="0" dirty="0">
                <a:solidFill>
                  <a:schemeClr val="accent6">
                    <a:lumMod val="50000"/>
                  </a:schemeClr>
                </a:solidFill>
                <a:effectLst/>
                <a:latin typeface="ProximaNova"/>
              </a:rPr>
              <a:t>Grön: 600 kr/termin.</a:t>
            </a:r>
            <a:br>
              <a:rPr lang="sv-SE" dirty="0"/>
            </a:br>
            <a:r>
              <a:rPr lang="sv-SE" b="0" i="0" dirty="0">
                <a:solidFill>
                  <a:schemeClr val="accent4">
                    <a:lumMod val="75000"/>
                  </a:schemeClr>
                </a:solidFill>
                <a:effectLst/>
                <a:latin typeface="ProximaNova"/>
              </a:rPr>
              <a:t>Färggrupperna Gu</a:t>
            </a:r>
            <a:r>
              <a:rPr lang="sv-SE" b="0" i="0" dirty="0">
                <a:solidFill>
                  <a:srgbClr val="000000"/>
                </a:solidFill>
                <a:effectLst/>
                <a:latin typeface="ProximaNova"/>
              </a:rPr>
              <a:t>l/</a:t>
            </a:r>
            <a:r>
              <a:rPr lang="sv-SE" b="0" i="0" dirty="0">
                <a:solidFill>
                  <a:srgbClr val="FF0000"/>
                </a:solidFill>
                <a:effectLst/>
                <a:latin typeface="ProximaNova"/>
              </a:rPr>
              <a:t>Röd: 800 kr /termin</a:t>
            </a:r>
            <a:br>
              <a:rPr lang="sv-SE" dirty="0"/>
            </a:br>
            <a:r>
              <a:rPr lang="sv-SE" b="0" i="0" dirty="0">
                <a:solidFill>
                  <a:srgbClr val="000000"/>
                </a:solidFill>
                <a:effectLst/>
                <a:latin typeface="ProximaNova"/>
              </a:rPr>
              <a:t>Bokstavsgruppen C 800 kr/termin.</a:t>
            </a:r>
            <a:br>
              <a:rPr lang="sv-SE" dirty="0"/>
            </a:br>
            <a:r>
              <a:rPr lang="sv-SE" b="0" i="0" dirty="0">
                <a:solidFill>
                  <a:srgbClr val="000000"/>
                </a:solidFill>
                <a:effectLst/>
                <a:latin typeface="ProximaNova"/>
              </a:rPr>
              <a:t>Bokstavsgrupperna B/A 1000 kr/termin.</a:t>
            </a:r>
            <a:br>
              <a:rPr lang="sv-SE" dirty="0"/>
            </a:br>
            <a:r>
              <a:rPr lang="sv-SE" b="0" i="0" dirty="0">
                <a:solidFill>
                  <a:srgbClr val="000000"/>
                </a:solidFill>
                <a:effectLst/>
                <a:latin typeface="ProximaNova"/>
              </a:rPr>
              <a:t>Mastersgruppen 800 kr/termin.</a:t>
            </a:r>
            <a:br>
              <a:rPr lang="sv-SE" dirty="0"/>
            </a:br>
            <a:br>
              <a:rPr lang="sv-SE" dirty="0"/>
            </a:br>
            <a:r>
              <a:rPr lang="sv-SE" b="0" i="0" dirty="0">
                <a:solidFill>
                  <a:srgbClr val="000000"/>
                </a:solidFill>
                <a:effectLst/>
                <a:latin typeface="ProximaNova"/>
              </a:rPr>
              <a:t>För simmare som är aktiva i tävling så är Tävlingslicensavgift följande:</a:t>
            </a:r>
            <a:br>
              <a:rPr lang="sv-SE" dirty="0"/>
            </a:br>
            <a:r>
              <a:rPr lang="sv-SE" b="0" i="0" dirty="0">
                <a:solidFill>
                  <a:srgbClr val="000000"/>
                </a:solidFill>
                <a:effectLst/>
                <a:latin typeface="ProximaNova"/>
              </a:rPr>
              <a:t>Barn 12 år och yngre 150 kr/år</a:t>
            </a:r>
            <a:br>
              <a:rPr lang="sv-SE" dirty="0"/>
            </a:br>
            <a:r>
              <a:rPr lang="sv-SE" b="0" i="0" dirty="0">
                <a:solidFill>
                  <a:srgbClr val="000000"/>
                </a:solidFill>
                <a:effectLst/>
                <a:latin typeface="ProximaNova"/>
              </a:rPr>
              <a:t>Ungdom 13-16 år 225 kr/år</a:t>
            </a:r>
            <a:br>
              <a:rPr lang="sv-SE" dirty="0"/>
            </a:br>
            <a:r>
              <a:rPr lang="sv-SE" b="0" i="0" dirty="0">
                <a:solidFill>
                  <a:srgbClr val="000000"/>
                </a:solidFill>
                <a:effectLst/>
                <a:latin typeface="ProximaNova"/>
              </a:rPr>
              <a:t>17 år och äldre 300 kr/år</a:t>
            </a:r>
            <a:br>
              <a:rPr lang="sv-SE" dirty="0"/>
            </a:br>
            <a:r>
              <a:rPr lang="sv-SE" b="0" i="0" dirty="0">
                <a:solidFill>
                  <a:srgbClr val="000000"/>
                </a:solidFill>
                <a:effectLst/>
                <a:latin typeface="ProximaNova"/>
              </a:rPr>
              <a:t>Masters 300 kr/år</a:t>
            </a:r>
            <a:br>
              <a:rPr lang="sv-SE" dirty="0"/>
            </a:br>
            <a:br>
              <a:rPr lang="sv-SE" dirty="0"/>
            </a:br>
            <a:r>
              <a:rPr lang="sv-SE" b="0" i="0" dirty="0">
                <a:solidFill>
                  <a:srgbClr val="000000"/>
                </a:solidFill>
                <a:effectLst/>
                <a:latin typeface="ProximaNova"/>
              </a:rPr>
              <a:t>Ålderskategori bestäms av den ålder man uppnår under året.</a:t>
            </a:r>
            <a:br>
              <a:rPr lang="sv-SE" dirty="0"/>
            </a:br>
            <a:r>
              <a:rPr lang="sv-SE" b="0" i="0" dirty="0">
                <a:solidFill>
                  <a:srgbClr val="000000"/>
                </a:solidFill>
                <a:effectLst/>
                <a:latin typeface="ProximaNova"/>
              </a:rPr>
              <a:t>Aktiva tränare i föreningen betalar endast medlemsavgift.</a:t>
            </a:r>
            <a:br>
              <a:rPr lang="sv-SE" dirty="0"/>
            </a:br>
            <a:br>
              <a:rPr lang="sv-SE" dirty="0"/>
            </a:br>
            <a:r>
              <a:rPr lang="sv-SE" b="0" i="0" dirty="0">
                <a:solidFill>
                  <a:srgbClr val="000000"/>
                </a:solidFill>
                <a:effectLst/>
                <a:latin typeface="ProximaNova"/>
              </a:rPr>
              <a:t>Föräldrar och anhöriga uppmuntras också att bli medlemmar genom att betala in medlemsavgiften som ”stödmedlem” i föreningen.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9698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D27EA1-72A0-DA3C-8285-C61F0E2AD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3CE1C63-24C6-04D0-43C9-8F2ABAD0F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B03265F-2E5E-691F-16B3-8766DE7A2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18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1E4AF5-9180-6A4F-831B-5050146CE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0" i="0" dirty="0">
                <a:solidFill>
                  <a:srgbClr val="1E1919"/>
                </a:solidFill>
                <a:effectLst/>
                <a:latin typeface="AtlasGrotesk"/>
              </a:rPr>
              <a:t>§13 Fastställande av verksamhetsplan och ekonomisk plan för kommande verksamhetsår.</a:t>
            </a:r>
            <a:br>
              <a:rPr lang="sv-SE" b="0" i="0" dirty="0">
                <a:solidFill>
                  <a:srgbClr val="1E1919"/>
                </a:solidFill>
                <a:effectLst/>
                <a:latin typeface="AtlasGrotesk"/>
              </a:rPr>
            </a:b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B9B7209-816E-F04D-E29C-68AB8C429300}"/>
              </a:ext>
            </a:extLst>
          </p:cNvPr>
          <p:cNvSpPr txBox="1"/>
          <p:nvPr/>
        </p:nvSpPr>
        <p:spPr>
          <a:xfrm>
            <a:off x="4465468" y="3376616"/>
            <a:ext cx="2393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Verksamhetsplan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C695866-02E1-DCA3-7955-D8695B85AB82}"/>
              </a:ext>
            </a:extLst>
          </p:cNvPr>
          <p:cNvSpPr txBox="1"/>
          <p:nvPr/>
        </p:nvSpPr>
        <p:spPr>
          <a:xfrm>
            <a:off x="8578201" y="3376615"/>
            <a:ext cx="2769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Ekonomisk plan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C0ABE55-0E22-A714-981E-C1CFD757F6D4}"/>
              </a:ext>
            </a:extLst>
          </p:cNvPr>
          <p:cNvSpPr txBox="1"/>
          <p:nvPr/>
        </p:nvSpPr>
        <p:spPr>
          <a:xfrm>
            <a:off x="563810" y="3402808"/>
            <a:ext cx="1807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Årsplanering</a:t>
            </a:r>
          </a:p>
        </p:txBody>
      </p:sp>
      <p:sp>
        <p:nvSpPr>
          <p:cNvPr id="3" name="Pil: höger 2">
            <a:extLst>
              <a:ext uri="{FF2B5EF4-FFF2-40B4-BE49-F238E27FC236}">
                <a16:creationId xmlns:a16="http://schemas.microsoft.com/office/drawing/2014/main" id="{01A4D1BD-B56B-7600-64DA-89482E172643}"/>
              </a:ext>
            </a:extLst>
          </p:cNvPr>
          <p:cNvSpPr/>
          <p:nvPr/>
        </p:nvSpPr>
        <p:spPr>
          <a:xfrm>
            <a:off x="2902222" y="3382833"/>
            <a:ext cx="1349406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il: höger 5">
            <a:extLst>
              <a:ext uri="{FF2B5EF4-FFF2-40B4-BE49-F238E27FC236}">
                <a16:creationId xmlns:a16="http://schemas.microsoft.com/office/drawing/2014/main" id="{1B15878E-33D3-D6B7-7B2F-562DCB6C03F9}"/>
              </a:ext>
            </a:extLst>
          </p:cNvPr>
          <p:cNvSpPr/>
          <p:nvPr/>
        </p:nvSpPr>
        <p:spPr>
          <a:xfrm>
            <a:off x="7044126" y="3402807"/>
            <a:ext cx="1349406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3093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1E4AF5-9180-6A4F-831B-5050146CE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0" i="0" dirty="0">
                <a:solidFill>
                  <a:srgbClr val="1E1919"/>
                </a:solidFill>
                <a:effectLst/>
                <a:latin typeface="AtlasGrotesk"/>
              </a:rPr>
              <a:t>§13 Fastställande av verksamhetsplan och ekonomisk plan för kommande verksamhetsår.</a:t>
            </a:r>
            <a:br>
              <a:rPr lang="sv-SE" b="0" i="0" dirty="0">
                <a:solidFill>
                  <a:srgbClr val="1E1919"/>
                </a:solidFill>
                <a:effectLst/>
                <a:latin typeface="AtlasGrotesk"/>
              </a:rPr>
            </a:b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B9B7209-816E-F04D-E29C-68AB8C429300}"/>
              </a:ext>
            </a:extLst>
          </p:cNvPr>
          <p:cNvSpPr txBox="1"/>
          <p:nvPr/>
        </p:nvSpPr>
        <p:spPr>
          <a:xfrm>
            <a:off x="1074198" y="2139518"/>
            <a:ext cx="299325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u="sng" dirty="0"/>
              <a:t>Verksamhetsplan</a:t>
            </a:r>
          </a:p>
          <a:p>
            <a:endParaRPr lang="sv-SE" dirty="0"/>
          </a:p>
          <a:p>
            <a:pPr marL="342900" indent="-342900">
              <a:buAutoNum type="arabicPeriod"/>
            </a:pPr>
            <a:r>
              <a:rPr lang="sv-SE" dirty="0">
                <a:highlight>
                  <a:srgbClr val="FFFF00"/>
                </a:highlight>
              </a:rPr>
              <a:t>Träning av 5 grupper</a:t>
            </a:r>
          </a:p>
          <a:p>
            <a:pPr marL="342900" indent="-342900">
              <a:buAutoNum type="arabicPeriod"/>
            </a:pPr>
            <a:r>
              <a:rPr lang="sv-SE" dirty="0"/>
              <a:t>Extern tävlingsverksamhet</a:t>
            </a:r>
          </a:p>
          <a:p>
            <a:pPr marL="342900" indent="-342900">
              <a:buAutoNum type="arabicPeriod"/>
            </a:pPr>
            <a:r>
              <a:rPr lang="sv-SE" dirty="0"/>
              <a:t>Intern tävlingsverksamhet</a:t>
            </a:r>
          </a:p>
          <a:p>
            <a:pPr marL="342900" indent="-342900">
              <a:buAutoNum type="arabicPeriod"/>
            </a:pPr>
            <a:r>
              <a:rPr lang="sv-SE" dirty="0"/>
              <a:t>Utveckling av föreningen</a:t>
            </a:r>
          </a:p>
          <a:p>
            <a:pPr marL="342900" indent="-342900">
              <a:buAutoNum type="arabicPeriod"/>
            </a:pPr>
            <a:r>
              <a:rPr lang="sv-SE" dirty="0"/>
              <a:t>Träningsläger</a:t>
            </a:r>
          </a:p>
          <a:p>
            <a:pPr marL="342900" indent="-342900">
              <a:buAutoNum type="arabicPeriod"/>
            </a:pPr>
            <a:r>
              <a:rPr lang="sv-SE" dirty="0"/>
              <a:t>Övrig verksamhet</a:t>
            </a:r>
          </a:p>
          <a:p>
            <a:pPr marL="342900" indent="-342900">
              <a:buAutoNum type="arabicPeriod"/>
            </a:pP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C695866-02E1-DCA3-7955-D8695B85AB82}"/>
              </a:ext>
            </a:extLst>
          </p:cNvPr>
          <p:cNvSpPr txBox="1"/>
          <p:nvPr/>
        </p:nvSpPr>
        <p:spPr>
          <a:xfrm>
            <a:off x="5797117" y="2139518"/>
            <a:ext cx="2139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u="sng" dirty="0"/>
              <a:t>Ekonomisk plan 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E792B08-FEE3-2FF0-DDB0-E8EC167501DD}"/>
              </a:ext>
            </a:extLst>
          </p:cNvPr>
          <p:cNvSpPr txBox="1"/>
          <p:nvPr/>
        </p:nvSpPr>
        <p:spPr>
          <a:xfrm>
            <a:off x="5797117" y="2743197"/>
            <a:ext cx="4030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highlight>
                  <a:srgbClr val="FFFF00"/>
                </a:highlight>
              </a:rPr>
              <a:t>Lokalhyra			115.000</a:t>
            </a:r>
          </a:p>
          <a:p>
            <a:r>
              <a:rPr lang="sv-SE" dirty="0">
                <a:highlight>
                  <a:srgbClr val="FFFF00"/>
                </a:highlight>
              </a:rPr>
              <a:t>Utveckling av tränare	20.000</a:t>
            </a:r>
          </a:p>
          <a:p>
            <a:r>
              <a:rPr lang="sv-SE" dirty="0">
                <a:highlight>
                  <a:srgbClr val="FFFF00"/>
                </a:highlight>
              </a:rPr>
              <a:t>Träningshjälpmedel		10.000</a:t>
            </a:r>
          </a:p>
          <a:p>
            <a:r>
              <a:rPr lang="sv-SE" dirty="0">
                <a:highlight>
                  <a:srgbClr val="FFFF00"/>
                </a:highlight>
              </a:rPr>
              <a:t>Licenser			  8.000</a:t>
            </a:r>
          </a:p>
          <a:p>
            <a:r>
              <a:rPr lang="sv-SE" dirty="0">
                <a:highlight>
                  <a:srgbClr val="FFFF00"/>
                </a:highlight>
              </a:rPr>
              <a:t>Startavgifter		50.000</a:t>
            </a:r>
          </a:p>
          <a:p>
            <a:r>
              <a:rPr lang="sv-SE" b="1" dirty="0">
                <a:highlight>
                  <a:srgbClr val="FFFF00"/>
                </a:highlight>
              </a:rPr>
              <a:t>Totalt 		                203.000</a:t>
            </a:r>
          </a:p>
        </p:txBody>
      </p:sp>
    </p:spTree>
    <p:extLst>
      <p:ext uri="{BB962C8B-B14F-4D97-AF65-F5344CB8AC3E}">
        <p14:creationId xmlns:p14="http://schemas.microsoft.com/office/powerpoint/2010/main" val="1027476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1E4AF5-9180-6A4F-831B-5050146CE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0" i="0" dirty="0">
                <a:solidFill>
                  <a:srgbClr val="1E1919"/>
                </a:solidFill>
                <a:effectLst/>
                <a:latin typeface="AtlasGrotesk"/>
              </a:rPr>
              <a:t>§13 Fastställande av verksamhetsplan och ekonomisk plan för kommande verksamhetsår.</a:t>
            </a:r>
            <a:br>
              <a:rPr lang="sv-SE" b="0" i="0" dirty="0">
                <a:solidFill>
                  <a:srgbClr val="1E1919"/>
                </a:solidFill>
                <a:effectLst/>
                <a:latin typeface="AtlasGrotesk"/>
              </a:rPr>
            </a:b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B9B7209-816E-F04D-E29C-68AB8C429300}"/>
              </a:ext>
            </a:extLst>
          </p:cNvPr>
          <p:cNvSpPr txBox="1"/>
          <p:nvPr/>
        </p:nvSpPr>
        <p:spPr>
          <a:xfrm>
            <a:off x="1074198" y="2139518"/>
            <a:ext cx="299325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u="sng" dirty="0"/>
              <a:t>Verksamhetsplan</a:t>
            </a:r>
          </a:p>
          <a:p>
            <a:endParaRPr lang="sv-SE" dirty="0"/>
          </a:p>
          <a:p>
            <a:pPr marL="342900" indent="-342900">
              <a:buAutoNum type="arabicPeriod"/>
            </a:pPr>
            <a:r>
              <a:rPr lang="sv-SE" dirty="0"/>
              <a:t>Träning av 5 grupper</a:t>
            </a:r>
          </a:p>
          <a:p>
            <a:pPr marL="342900" indent="-342900">
              <a:buAutoNum type="arabicPeriod"/>
            </a:pPr>
            <a:r>
              <a:rPr lang="sv-SE" dirty="0">
                <a:highlight>
                  <a:srgbClr val="FFFF00"/>
                </a:highlight>
              </a:rPr>
              <a:t>Extern tävlingsverksamhet</a:t>
            </a:r>
          </a:p>
          <a:p>
            <a:pPr marL="342900" indent="-342900">
              <a:buAutoNum type="arabicPeriod"/>
            </a:pPr>
            <a:r>
              <a:rPr lang="sv-SE" dirty="0"/>
              <a:t>Intern tävlingsverksamhet</a:t>
            </a:r>
          </a:p>
          <a:p>
            <a:pPr marL="342900" indent="-342900">
              <a:buAutoNum type="arabicPeriod"/>
            </a:pPr>
            <a:r>
              <a:rPr lang="sv-SE" dirty="0"/>
              <a:t>Utveckling av föreningen</a:t>
            </a:r>
          </a:p>
          <a:p>
            <a:pPr marL="342900" indent="-342900">
              <a:buAutoNum type="arabicPeriod"/>
            </a:pPr>
            <a:r>
              <a:rPr lang="sv-SE" dirty="0"/>
              <a:t>Träningsläger</a:t>
            </a:r>
          </a:p>
          <a:p>
            <a:pPr marL="342900" indent="-342900">
              <a:buAutoNum type="arabicPeriod"/>
            </a:pPr>
            <a:r>
              <a:rPr lang="sv-SE" dirty="0"/>
              <a:t>Övrig verksamhet</a:t>
            </a:r>
          </a:p>
          <a:p>
            <a:pPr marL="342900" indent="-342900">
              <a:buAutoNum type="arabicPeriod"/>
            </a:pP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C695866-02E1-DCA3-7955-D8695B85AB82}"/>
              </a:ext>
            </a:extLst>
          </p:cNvPr>
          <p:cNvSpPr txBox="1"/>
          <p:nvPr/>
        </p:nvSpPr>
        <p:spPr>
          <a:xfrm>
            <a:off x="5797117" y="2139518"/>
            <a:ext cx="2139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u="sng" dirty="0"/>
              <a:t>Ekonomisk plan 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E792B08-FEE3-2FF0-DDB0-E8EC167501DD}"/>
              </a:ext>
            </a:extLst>
          </p:cNvPr>
          <p:cNvSpPr txBox="1"/>
          <p:nvPr/>
        </p:nvSpPr>
        <p:spPr>
          <a:xfrm>
            <a:off x="5797117" y="2924348"/>
            <a:ext cx="5033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highlight>
                  <a:srgbClr val="FFFF00"/>
                </a:highlight>
              </a:rPr>
              <a:t>Bidrag till tävlingssimmare	15.000</a:t>
            </a:r>
          </a:p>
          <a:p>
            <a:endParaRPr lang="sv-SE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25338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1E4AF5-9180-6A4F-831B-5050146CE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0" i="0" dirty="0">
                <a:solidFill>
                  <a:srgbClr val="1E1919"/>
                </a:solidFill>
                <a:effectLst/>
                <a:latin typeface="AtlasGrotesk"/>
              </a:rPr>
              <a:t>§13 Fastställande av verksamhetsplan och ekonomisk plan för kommande verksamhetsår.</a:t>
            </a:r>
            <a:br>
              <a:rPr lang="sv-SE" b="0" i="0" dirty="0">
                <a:solidFill>
                  <a:srgbClr val="1E1919"/>
                </a:solidFill>
                <a:effectLst/>
                <a:latin typeface="AtlasGrotesk"/>
              </a:rPr>
            </a:b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B9B7209-816E-F04D-E29C-68AB8C429300}"/>
              </a:ext>
            </a:extLst>
          </p:cNvPr>
          <p:cNvSpPr txBox="1"/>
          <p:nvPr/>
        </p:nvSpPr>
        <p:spPr>
          <a:xfrm>
            <a:off x="1074198" y="2139518"/>
            <a:ext cx="299325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u="sng" dirty="0"/>
              <a:t>Verksamhetsplan</a:t>
            </a:r>
          </a:p>
          <a:p>
            <a:endParaRPr lang="sv-SE" dirty="0"/>
          </a:p>
          <a:p>
            <a:pPr marL="342900" indent="-342900">
              <a:buAutoNum type="arabicPeriod"/>
            </a:pPr>
            <a:r>
              <a:rPr lang="sv-SE" dirty="0"/>
              <a:t>Träning av 5 grupper</a:t>
            </a:r>
          </a:p>
          <a:p>
            <a:pPr marL="342900" indent="-342900">
              <a:buAutoNum type="arabicPeriod"/>
            </a:pPr>
            <a:r>
              <a:rPr lang="sv-SE" dirty="0"/>
              <a:t>Extern tävlingsverksamhet</a:t>
            </a:r>
          </a:p>
          <a:p>
            <a:pPr marL="342900" indent="-342900">
              <a:buAutoNum type="arabicPeriod"/>
            </a:pPr>
            <a:r>
              <a:rPr lang="sv-SE" dirty="0">
                <a:highlight>
                  <a:srgbClr val="FFFF00"/>
                </a:highlight>
              </a:rPr>
              <a:t>Intern tävlingsverksamhet</a:t>
            </a:r>
          </a:p>
          <a:p>
            <a:pPr marL="342900" indent="-342900">
              <a:buAutoNum type="arabicPeriod"/>
            </a:pPr>
            <a:r>
              <a:rPr lang="sv-SE" dirty="0"/>
              <a:t>Utveckling av föreningen</a:t>
            </a:r>
          </a:p>
          <a:p>
            <a:pPr marL="342900" indent="-342900">
              <a:buAutoNum type="arabicPeriod"/>
            </a:pPr>
            <a:r>
              <a:rPr lang="sv-SE" dirty="0"/>
              <a:t>Träningsläger</a:t>
            </a:r>
          </a:p>
          <a:p>
            <a:pPr marL="342900" indent="-342900">
              <a:buAutoNum type="arabicPeriod"/>
            </a:pPr>
            <a:r>
              <a:rPr lang="sv-SE" dirty="0"/>
              <a:t>Övrig verksamhet</a:t>
            </a:r>
          </a:p>
          <a:p>
            <a:pPr marL="342900" indent="-342900">
              <a:buAutoNum type="arabicPeriod"/>
            </a:pP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C695866-02E1-DCA3-7955-D8695B85AB82}"/>
              </a:ext>
            </a:extLst>
          </p:cNvPr>
          <p:cNvSpPr txBox="1"/>
          <p:nvPr/>
        </p:nvSpPr>
        <p:spPr>
          <a:xfrm>
            <a:off x="5797117" y="2139518"/>
            <a:ext cx="2139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u="sng" dirty="0"/>
              <a:t>Ekonomisk plan 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E792B08-FEE3-2FF0-DDB0-E8EC167501DD}"/>
              </a:ext>
            </a:extLst>
          </p:cNvPr>
          <p:cNvSpPr txBox="1"/>
          <p:nvPr/>
        </p:nvSpPr>
        <p:spPr>
          <a:xfrm>
            <a:off x="5131292" y="3244334"/>
            <a:ext cx="5724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highlight>
                  <a:srgbClr val="FFFF00"/>
                </a:highlight>
              </a:rPr>
              <a:t>Förberedelser för egen tävling v 08, 2025	15.000</a:t>
            </a:r>
          </a:p>
          <a:p>
            <a:r>
              <a:rPr lang="sv-SE" dirty="0">
                <a:highlight>
                  <a:srgbClr val="FFFF00"/>
                </a:highlight>
              </a:rPr>
              <a:t>Planering och </a:t>
            </a:r>
            <a:r>
              <a:rPr lang="sv-SE" dirty="0" err="1">
                <a:highlight>
                  <a:srgbClr val="FFFF00"/>
                </a:highlight>
              </a:rPr>
              <a:t>genomf</a:t>
            </a:r>
            <a:r>
              <a:rPr lang="sv-SE" dirty="0">
                <a:highlight>
                  <a:srgbClr val="FFFF00"/>
                </a:highlight>
              </a:rPr>
              <a:t>. Klubbdoppet		  5.000</a:t>
            </a:r>
          </a:p>
          <a:p>
            <a:r>
              <a:rPr lang="sv-SE" b="1" dirty="0">
                <a:highlight>
                  <a:srgbClr val="FFFF00"/>
                </a:highlight>
              </a:rPr>
              <a:t>Totalt 					20.000</a:t>
            </a:r>
            <a:r>
              <a:rPr lang="sv-SE" dirty="0">
                <a:highlight>
                  <a:srgbClr val="FFFF00"/>
                </a:highlight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02491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1E4AF5-9180-6A4F-831B-5050146CE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0" i="0" dirty="0">
                <a:solidFill>
                  <a:srgbClr val="1E1919"/>
                </a:solidFill>
                <a:effectLst/>
                <a:latin typeface="AtlasGrotesk"/>
              </a:rPr>
              <a:t>§13 Fastställande av verksamhetsplan och ekonomisk plan för kommande verksamhetsår.</a:t>
            </a:r>
            <a:br>
              <a:rPr lang="sv-SE" b="0" i="0" dirty="0">
                <a:solidFill>
                  <a:srgbClr val="1E1919"/>
                </a:solidFill>
                <a:effectLst/>
                <a:latin typeface="AtlasGrotesk"/>
              </a:rPr>
            </a:b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B9B7209-816E-F04D-E29C-68AB8C429300}"/>
              </a:ext>
            </a:extLst>
          </p:cNvPr>
          <p:cNvSpPr txBox="1"/>
          <p:nvPr/>
        </p:nvSpPr>
        <p:spPr>
          <a:xfrm>
            <a:off x="1074198" y="2139518"/>
            <a:ext cx="299325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u="sng" dirty="0"/>
              <a:t>Verksamhetsplan</a:t>
            </a:r>
          </a:p>
          <a:p>
            <a:endParaRPr lang="sv-SE" dirty="0"/>
          </a:p>
          <a:p>
            <a:pPr marL="342900" indent="-342900">
              <a:buAutoNum type="arabicPeriod"/>
            </a:pPr>
            <a:r>
              <a:rPr lang="sv-SE" dirty="0"/>
              <a:t>Träning av 5 grupper</a:t>
            </a:r>
          </a:p>
          <a:p>
            <a:pPr marL="342900" indent="-342900">
              <a:buAutoNum type="arabicPeriod"/>
            </a:pPr>
            <a:r>
              <a:rPr lang="sv-SE" dirty="0"/>
              <a:t>Extern tävlingsverksamhet</a:t>
            </a:r>
          </a:p>
          <a:p>
            <a:pPr marL="342900" indent="-342900">
              <a:buAutoNum type="arabicPeriod"/>
            </a:pPr>
            <a:r>
              <a:rPr lang="sv-SE" dirty="0"/>
              <a:t>Intern tävlingsverksamhet</a:t>
            </a:r>
          </a:p>
          <a:p>
            <a:pPr marL="342900" indent="-342900">
              <a:buAutoNum type="arabicPeriod"/>
            </a:pPr>
            <a:r>
              <a:rPr lang="sv-SE" dirty="0">
                <a:highlight>
                  <a:srgbClr val="FFFF00"/>
                </a:highlight>
              </a:rPr>
              <a:t>Utveckling av föreningen</a:t>
            </a:r>
          </a:p>
          <a:p>
            <a:pPr marL="342900" indent="-342900">
              <a:buAutoNum type="arabicPeriod"/>
            </a:pPr>
            <a:r>
              <a:rPr lang="sv-SE" dirty="0"/>
              <a:t>Träningsläger</a:t>
            </a:r>
          </a:p>
          <a:p>
            <a:pPr marL="342900" indent="-342900">
              <a:buAutoNum type="arabicPeriod"/>
            </a:pPr>
            <a:r>
              <a:rPr lang="sv-SE" dirty="0"/>
              <a:t>Övrig verksamhet</a:t>
            </a:r>
          </a:p>
          <a:p>
            <a:pPr marL="342900" indent="-342900">
              <a:buAutoNum type="arabicPeriod"/>
            </a:pP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C695866-02E1-DCA3-7955-D8695B85AB82}"/>
              </a:ext>
            </a:extLst>
          </p:cNvPr>
          <p:cNvSpPr txBox="1"/>
          <p:nvPr/>
        </p:nvSpPr>
        <p:spPr>
          <a:xfrm>
            <a:off x="5797117" y="2139518"/>
            <a:ext cx="2139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u="sng" dirty="0"/>
              <a:t>Ekonomisk plan 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E792B08-FEE3-2FF0-DDB0-E8EC167501DD}"/>
              </a:ext>
            </a:extLst>
          </p:cNvPr>
          <p:cNvSpPr txBox="1"/>
          <p:nvPr/>
        </p:nvSpPr>
        <p:spPr>
          <a:xfrm>
            <a:off x="5797117" y="3429000"/>
            <a:ext cx="477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highlight>
                  <a:srgbClr val="FFFF00"/>
                </a:highlight>
              </a:rPr>
              <a:t>Kurser för funktionärer, styrelse mm	10.000</a:t>
            </a:r>
          </a:p>
          <a:p>
            <a:r>
              <a:rPr lang="sv-SE" dirty="0">
                <a:highlight>
                  <a:srgbClr val="FFFF00"/>
                </a:highlight>
              </a:rPr>
              <a:t>Mtrl				  5.000</a:t>
            </a:r>
          </a:p>
          <a:p>
            <a:r>
              <a:rPr lang="sv-SE" dirty="0">
                <a:highlight>
                  <a:srgbClr val="FFFF00"/>
                </a:highlight>
              </a:rPr>
              <a:t>Avgifter 				  5.000</a:t>
            </a:r>
          </a:p>
          <a:p>
            <a:r>
              <a:rPr lang="sv-SE" b="1" dirty="0">
                <a:highlight>
                  <a:srgbClr val="FFFF00"/>
                </a:highlight>
              </a:rPr>
              <a:t>Totalt				20.000</a:t>
            </a:r>
          </a:p>
        </p:txBody>
      </p:sp>
    </p:spTree>
    <p:extLst>
      <p:ext uri="{BB962C8B-B14F-4D97-AF65-F5344CB8AC3E}">
        <p14:creationId xmlns:p14="http://schemas.microsoft.com/office/powerpoint/2010/main" val="4267243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517753-902E-9556-014D-92BFE5270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820D4F-427D-672E-64DB-B8330F6FA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938"/>
            <a:ext cx="10515600" cy="5282213"/>
          </a:xfrm>
        </p:spPr>
        <p:txBody>
          <a:bodyPr>
            <a:normAutofit fontScale="55000" lnSpcReduction="20000"/>
          </a:bodyPr>
          <a:lstStyle/>
          <a:p>
            <a:pPr marL="0" indent="0" algn="l">
              <a:buNone/>
            </a:pPr>
            <a:r>
              <a:rPr lang="sv-SE" b="0" i="0" dirty="0">
                <a:solidFill>
                  <a:srgbClr val="1E1919"/>
                </a:solidFill>
                <a:effectLst/>
                <a:latin typeface="AtlasGrotesk"/>
              </a:rPr>
              <a:t>§1 Årsmötets öppnande.</a:t>
            </a:r>
          </a:p>
          <a:p>
            <a:pPr marL="0" indent="0" algn="l">
              <a:buNone/>
            </a:pPr>
            <a:r>
              <a:rPr lang="sv-SE" b="0" i="0" dirty="0">
                <a:solidFill>
                  <a:srgbClr val="1E1919"/>
                </a:solidFill>
                <a:effectLst/>
                <a:latin typeface="AtlasGrotesk"/>
              </a:rPr>
              <a:t>§2 Fastställande av röstlängd för årsmötet.</a:t>
            </a:r>
          </a:p>
          <a:p>
            <a:pPr marL="0" indent="0" algn="l">
              <a:buNone/>
            </a:pPr>
            <a:r>
              <a:rPr lang="sv-SE" b="0" i="0" dirty="0">
                <a:solidFill>
                  <a:srgbClr val="1E1919"/>
                </a:solidFill>
                <a:effectLst/>
                <a:latin typeface="AtlasGrotesk"/>
              </a:rPr>
              <a:t>§3 Val av Ordförande för årsmötet.</a:t>
            </a:r>
          </a:p>
          <a:p>
            <a:pPr marL="0" indent="0" algn="l">
              <a:buNone/>
            </a:pPr>
            <a:r>
              <a:rPr lang="sv-SE" b="0" i="0" dirty="0">
                <a:solidFill>
                  <a:srgbClr val="1E1919"/>
                </a:solidFill>
                <a:effectLst/>
                <a:latin typeface="AtlasGrotesk"/>
              </a:rPr>
              <a:t>§4 Val av Sekreterare för årsmötet.</a:t>
            </a:r>
          </a:p>
          <a:p>
            <a:pPr marL="0" indent="0" algn="l">
              <a:buNone/>
            </a:pPr>
            <a:r>
              <a:rPr lang="sv-SE" b="0" i="0" dirty="0">
                <a:solidFill>
                  <a:srgbClr val="1E1919"/>
                </a:solidFill>
                <a:effectLst/>
                <a:latin typeface="AtlasGrotesk"/>
              </a:rPr>
              <a:t>§5 Val av Protokoll-justerare och Rösträknare för årsmötet.</a:t>
            </a:r>
          </a:p>
          <a:p>
            <a:pPr marL="0" indent="0" algn="l">
              <a:buNone/>
            </a:pPr>
            <a:r>
              <a:rPr lang="sv-SE" b="0" i="0" dirty="0">
                <a:solidFill>
                  <a:srgbClr val="1E1919"/>
                </a:solidFill>
                <a:effectLst/>
                <a:latin typeface="AtlasGrotesk"/>
              </a:rPr>
              <a:t>§6 Fråga om godkännande av utlysning av årsmötet.</a:t>
            </a:r>
          </a:p>
          <a:p>
            <a:pPr marL="0" indent="0" algn="l">
              <a:buNone/>
            </a:pPr>
            <a:r>
              <a:rPr lang="sv-SE" b="0" i="0" dirty="0">
                <a:solidFill>
                  <a:srgbClr val="1E1919"/>
                </a:solidFill>
                <a:effectLst/>
                <a:latin typeface="AtlasGrotesk"/>
              </a:rPr>
              <a:t>§7 Fastställande av dagordningen.</a:t>
            </a:r>
          </a:p>
          <a:p>
            <a:pPr marL="0" indent="0" algn="l">
              <a:buNone/>
            </a:pPr>
            <a:r>
              <a:rPr lang="sv-SE" b="0" i="0" dirty="0">
                <a:solidFill>
                  <a:srgbClr val="1E1919"/>
                </a:solidFill>
                <a:effectLst/>
                <a:latin typeface="AtlasGrotesk"/>
              </a:rPr>
              <a:t>§8 Föredragande och godkännande av Verksamhetsberättelsen  för verksamhetsåret 2023.</a:t>
            </a:r>
          </a:p>
          <a:p>
            <a:pPr marL="0" indent="0" algn="l">
              <a:buNone/>
            </a:pPr>
            <a:r>
              <a:rPr lang="sv-SE" b="0" i="0" dirty="0">
                <a:solidFill>
                  <a:srgbClr val="1E1919"/>
                </a:solidFill>
                <a:effectLst/>
                <a:latin typeface="AtlasGrotesk"/>
              </a:rPr>
              <a:t>§9 Redovisning av årsbokslut (resultat och balansräkning) för senaste räkenskapsåret.</a:t>
            </a:r>
          </a:p>
          <a:p>
            <a:pPr marL="0" indent="0" algn="l">
              <a:buNone/>
            </a:pPr>
            <a:r>
              <a:rPr lang="sv-SE" b="0" i="0" dirty="0">
                <a:solidFill>
                  <a:srgbClr val="1E1919"/>
                </a:solidFill>
                <a:effectLst/>
                <a:latin typeface="AtlasGrotesk"/>
              </a:rPr>
              <a:t>§10 Föredragande av Revisionsberättelsen.</a:t>
            </a:r>
          </a:p>
          <a:p>
            <a:pPr marL="0" indent="0" algn="l">
              <a:buNone/>
            </a:pPr>
            <a:r>
              <a:rPr lang="sv-SE" b="0" i="0" dirty="0">
                <a:solidFill>
                  <a:srgbClr val="1E1919"/>
                </a:solidFill>
                <a:effectLst/>
                <a:latin typeface="AtlasGrotesk"/>
              </a:rPr>
              <a:t>§11 Fråga om ansvarsfrihet för styrelsen för verksamhetsåret 2023.</a:t>
            </a:r>
          </a:p>
          <a:p>
            <a:pPr marL="0" indent="0" algn="l">
              <a:buNone/>
            </a:pPr>
            <a:r>
              <a:rPr lang="sv-SE" b="0" i="0" dirty="0">
                <a:solidFill>
                  <a:srgbClr val="1E1919"/>
                </a:solidFill>
                <a:effectLst/>
                <a:latin typeface="AtlasGrotesk"/>
              </a:rPr>
              <a:t>§12 Fastställande av Medlemsavgifter 2024.</a:t>
            </a:r>
          </a:p>
          <a:p>
            <a:pPr marL="0" indent="0" algn="l">
              <a:buNone/>
            </a:pPr>
            <a:r>
              <a:rPr lang="sv-SE" b="0" i="0" dirty="0">
                <a:solidFill>
                  <a:srgbClr val="1E1919"/>
                </a:solidFill>
                <a:effectLst/>
                <a:latin typeface="AtlasGrotesk"/>
              </a:rPr>
              <a:t>§13 Fastställande av verksamhetsplan och ekonomisk plan för kommande verksamhetsår.</a:t>
            </a:r>
          </a:p>
          <a:p>
            <a:pPr marL="0" indent="0" algn="l">
              <a:buNone/>
            </a:pPr>
            <a:r>
              <a:rPr lang="sv-SE" b="0" i="0" dirty="0">
                <a:solidFill>
                  <a:srgbClr val="1E1919"/>
                </a:solidFill>
                <a:effectLst/>
                <a:latin typeface="AtlasGrotesk"/>
              </a:rPr>
              <a:t>§14 Behandling av styrelsens förslag och i rätt  tid inkomna motioner.</a:t>
            </a:r>
          </a:p>
          <a:p>
            <a:pPr marL="0" indent="0" algn="l">
              <a:buNone/>
            </a:pPr>
            <a:r>
              <a:rPr lang="sv-SE" b="0" i="0" dirty="0">
                <a:solidFill>
                  <a:srgbClr val="1E1919"/>
                </a:solidFill>
                <a:effectLst/>
                <a:latin typeface="AtlasGrotesk"/>
              </a:rPr>
              <a:t>§15 Valberedningen: Val till styrelsen</a:t>
            </a:r>
          </a:p>
          <a:p>
            <a:pPr marL="0" indent="0" algn="l">
              <a:buNone/>
            </a:pPr>
            <a:r>
              <a:rPr lang="sv-SE" dirty="0"/>
              <a:t>§16 Övriga frågor som anmälts under §7</a:t>
            </a:r>
          </a:p>
          <a:p>
            <a:pPr marL="0" indent="0" algn="l">
              <a:buNone/>
            </a:pPr>
            <a:r>
              <a:rPr lang="sv-SE" dirty="0"/>
              <a:t>§17 Årsmötets avslutande</a:t>
            </a:r>
          </a:p>
        </p:txBody>
      </p:sp>
    </p:spTree>
    <p:extLst>
      <p:ext uri="{BB962C8B-B14F-4D97-AF65-F5344CB8AC3E}">
        <p14:creationId xmlns:p14="http://schemas.microsoft.com/office/powerpoint/2010/main" val="863585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1E4AF5-9180-6A4F-831B-5050146CE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0" i="0" dirty="0">
                <a:solidFill>
                  <a:srgbClr val="1E1919"/>
                </a:solidFill>
                <a:effectLst/>
                <a:latin typeface="AtlasGrotesk"/>
              </a:rPr>
              <a:t>§13 Fastställande av verksamhetsplan och ekonomisk plan för kommande verksamhetsår.</a:t>
            </a:r>
            <a:br>
              <a:rPr lang="sv-SE" b="0" i="0" dirty="0">
                <a:solidFill>
                  <a:srgbClr val="1E1919"/>
                </a:solidFill>
                <a:effectLst/>
                <a:latin typeface="AtlasGrotesk"/>
              </a:rPr>
            </a:b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B9B7209-816E-F04D-E29C-68AB8C429300}"/>
              </a:ext>
            </a:extLst>
          </p:cNvPr>
          <p:cNvSpPr txBox="1"/>
          <p:nvPr/>
        </p:nvSpPr>
        <p:spPr>
          <a:xfrm>
            <a:off x="1074198" y="2139518"/>
            <a:ext cx="299325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u="sng" dirty="0"/>
              <a:t>Verksamhetsplan</a:t>
            </a:r>
          </a:p>
          <a:p>
            <a:endParaRPr lang="sv-SE" dirty="0"/>
          </a:p>
          <a:p>
            <a:pPr marL="342900" indent="-342900">
              <a:buAutoNum type="arabicPeriod"/>
            </a:pPr>
            <a:r>
              <a:rPr lang="sv-SE" dirty="0"/>
              <a:t>Träning av 5 grupper</a:t>
            </a:r>
          </a:p>
          <a:p>
            <a:pPr marL="342900" indent="-342900">
              <a:buAutoNum type="arabicPeriod"/>
            </a:pPr>
            <a:r>
              <a:rPr lang="sv-SE" dirty="0"/>
              <a:t>Extern tävlingsverksamhet</a:t>
            </a:r>
          </a:p>
          <a:p>
            <a:pPr marL="342900" indent="-342900">
              <a:buAutoNum type="arabicPeriod"/>
            </a:pPr>
            <a:r>
              <a:rPr lang="sv-SE" dirty="0"/>
              <a:t>Intern tävlingsverksamhet</a:t>
            </a:r>
          </a:p>
          <a:p>
            <a:pPr marL="342900" indent="-342900">
              <a:buAutoNum type="arabicPeriod"/>
            </a:pPr>
            <a:r>
              <a:rPr lang="sv-SE" dirty="0"/>
              <a:t>Utveckling av föreningen</a:t>
            </a:r>
          </a:p>
          <a:p>
            <a:pPr marL="342900" indent="-342900">
              <a:buAutoNum type="arabicPeriod"/>
            </a:pPr>
            <a:r>
              <a:rPr lang="sv-SE" dirty="0">
                <a:highlight>
                  <a:srgbClr val="FFFF00"/>
                </a:highlight>
              </a:rPr>
              <a:t>Träningsläger*</a:t>
            </a:r>
          </a:p>
          <a:p>
            <a:pPr marL="342900" indent="-342900">
              <a:buAutoNum type="arabicPeriod"/>
            </a:pPr>
            <a:r>
              <a:rPr lang="sv-SE" dirty="0"/>
              <a:t>Övrig verksamhet</a:t>
            </a:r>
          </a:p>
          <a:p>
            <a:pPr marL="342900" indent="-342900">
              <a:buAutoNum type="arabicPeriod"/>
            </a:pP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C695866-02E1-DCA3-7955-D8695B85AB82}"/>
              </a:ext>
            </a:extLst>
          </p:cNvPr>
          <p:cNvSpPr txBox="1"/>
          <p:nvPr/>
        </p:nvSpPr>
        <p:spPr>
          <a:xfrm>
            <a:off x="5797117" y="2139518"/>
            <a:ext cx="2139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u="sng" dirty="0"/>
              <a:t>Ekonomisk plan 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E792B08-FEE3-2FF0-DDB0-E8EC167501DD}"/>
              </a:ext>
            </a:extLst>
          </p:cNvPr>
          <p:cNvSpPr txBox="1"/>
          <p:nvPr/>
        </p:nvSpPr>
        <p:spPr>
          <a:xfrm>
            <a:off x="5797117" y="3748986"/>
            <a:ext cx="477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highlight>
                  <a:srgbClr val="FFFF00"/>
                </a:highlight>
              </a:rPr>
              <a:t>Resor				15.000</a:t>
            </a:r>
          </a:p>
          <a:p>
            <a:r>
              <a:rPr lang="sv-SE" dirty="0">
                <a:highlight>
                  <a:srgbClr val="FFFF00"/>
                </a:highlight>
              </a:rPr>
              <a:t>Kost och logi			  5.000</a:t>
            </a:r>
          </a:p>
          <a:p>
            <a:r>
              <a:rPr lang="sv-SE" dirty="0">
                <a:highlight>
                  <a:srgbClr val="FFFF00"/>
                </a:highlight>
              </a:rPr>
              <a:t>Övrigt				  5.000</a:t>
            </a:r>
          </a:p>
          <a:p>
            <a:r>
              <a:rPr lang="sv-SE" b="1" dirty="0">
                <a:highlight>
                  <a:srgbClr val="FFFF00"/>
                </a:highlight>
              </a:rPr>
              <a:t>Totalt				25.000</a:t>
            </a:r>
          </a:p>
        </p:txBody>
      </p:sp>
    </p:spTree>
    <p:extLst>
      <p:ext uri="{BB962C8B-B14F-4D97-AF65-F5344CB8AC3E}">
        <p14:creationId xmlns:p14="http://schemas.microsoft.com/office/powerpoint/2010/main" val="3707107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1E4AF5-9180-6A4F-831B-5050146CE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0" i="0" dirty="0">
                <a:solidFill>
                  <a:srgbClr val="1E1919"/>
                </a:solidFill>
                <a:effectLst/>
                <a:latin typeface="AtlasGrotesk"/>
              </a:rPr>
              <a:t>§13 Fastställande av verksamhetsplan och ekonomisk plan för kommande verksamhetsår.</a:t>
            </a:r>
            <a:br>
              <a:rPr lang="sv-SE" b="0" i="0" dirty="0">
                <a:solidFill>
                  <a:srgbClr val="1E1919"/>
                </a:solidFill>
                <a:effectLst/>
                <a:latin typeface="AtlasGrotesk"/>
              </a:rPr>
            </a:b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B9B7209-816E-F04D-E29C-68AB8C429300}"/>
              </a:ext>
            </a:extLst>
          </p:cNvPr>
          <p:cNvSpPr txBox="1"/>
          <p:nvPr/>
        </p:nvSpPr>
        <p:spPr>
          <a:xfrm>
            <a:off x="1074198" y="2139518"/>
            <a:ext cx="299325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u="sng" dirty="0"/>
              <a:t>Verksamhetsplan</a:t>
            </a:r>
          </a:p>
          <a:p>
            <a:endParaRPr lang="sv-SE" dirty="0"/>
          </a:p>
          <a:p>
            <a:pPr marL="342900" indent="-342900">
              <a:buAutoNum type="arabicPeriod"/>
            </a:pPr>
            <a:r>
              <a:rPr lang="sv-SE" dirty="0"/>
              <a:t>Träning av 5 grupper</a:t>
            </a:r>
          </a:p>
          <a:p>
            <a:pPr marL="342900" indent="-342900">
              <a:buAutoNum type="arabicPeriod"/>
            </a:pPr>
            <a:r>
              <a:rPr lang="sv-SE" dirty="0"/>
              <a:t>Extern tävlingsverksamhet</a:t>
            </a:r>
          </a:p>
          <a:p>
            <a:pPr marL="342900" indent="-342900">
              <a:buAutoNum type="arabicPeriod"/>
            </a:pPr>
            <a:r>
              <a:rPr lang="sv-SE" dirty="0"/>
              <a:t>Intern tävlingsverksamhet</a:t>
            </a:r>
          </a:p>
          <a:p>
            <a:pPr marL="342900" indent="-342900">
              <a:buAutoNum type="arabicPeriod"/>
            </a:pPr>
            <a:r>
              <a:rPr lang="sv-SE" dirty="0"/>
              <a:t>Utveckling av föreningen</a:t>
            </a:r>
          </a:p>
          <a:p>
            <a:pPr marL="342900" indent="-342900">
              <a:buAutoNum type="arabicPeriod"/>
            </a:pPr>
            <a:r>
              <a:rPr lang="sv-SE" dirty="0"/>
              <a:t>Träningsläger</a:t>
            </a:r>
          </a:p>
          <a:p>
            <a:pPr marL="342900" indent="-342900">
              <a:buAutoNum type="arabicPeriod"/>
            </a:pPr>
            <a:r>
              <a:rPr lang="sv-SE" dirty="0">
                <a:highlight>
                  <a:srgbClr val="FFFF00"/>
                </a:highlight>
              </a:rPr>
              <a:t>Övrig verksamhet</a:t>
            </a:r>
          </a:p>
          <a:p>
            <a:pPr marL="342900" indent="-342900">
              <a:buAutoNum type="arabicPeriod"/>
            </a:pP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C695866-02E1-DCA3-7955-D8695B85AB82}"/>
              </a:ext>
            </a:extLst>
          </p:cNvPr>
          <p:cNvSpPr txBox="1"/>
          <p:nvPr/>
        </p:nvSpPr>
        <p:spPr>
          <a:xfrm>
            <a:off x="5797117" y="2139518"/>
            <a:ext cx="2139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u="sng" dirty="0"/>
              <a:t>Ekonomisk plan 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E792B08-FEE3-2FF0-DDB0-E8EC167501DD}"/>
              </a:ext>
            </a:extLst>
          </p:cNvPr>
          <p:cNvSpPr txBox="1"/>
          <p:nvPr/>
        </p:nvSpPr>
        <p:spPr>
          <a:xfrm>
            <a:off x="5406499" y="4041950"/>
            <a:ext cx="47761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highlight>
                  <a:srgbClr val="FFFF00"/>
                </a:highlight>
              </a:rPr>
              <a:t>Resor				5.000</a:t>
            </a:r>
          </a:p>
          <a:p>
            <a:r>
              <a:rPr lang="sv-SE" dirty="0">
                <a:highlight>
                  <a:srgbClr val="FFFF00"/>
                </a:highlight>
              </a:rPr>
              <a:t>Kost och logi			3.000</a:t>
            </a:r>
          </a:p>
          <a:p>
            <a:r>
              <a:rPr lang="sv-SE" dirty="0">
                <a:highlight>
                  <a:srgbClr val="FFFF00"/>
                </a:highlight>
              </a:rPr>
              <a:t>Materiel				3.000</a:t>
            </a:r>
          </a:p>
          <a:p>
            <a:r>
              <a:rPr lang="sv-SE" dirty="0">
                <a:highlight>
                  <a:srgbClr val="FFFF00"/>
                </a:highlight>
              </a:rPr>
              <a:t>Övrigt				2.000</a:t>
            </a:r>
          </a:p>
          <a:p>
            <a:r>
              <a:rPr lang="sv-SE" b="1" dirty="0">
                <a:highlight>
                  <a:srgbClr val="FFFF00"/>
                </a:highlight>
              </a:rPr>
              <a:t>Totalt				13.000</a:t>
            </a:r>
          </a:p>
        </p:txBody>
      </p:sp>
    </p:spTree>
    <p:extLst>
      <p:ext uri="{BB962C8B-B14F-4D97-AF65-F5344CB8AC3E}">
        <p14:creationId xmlns:p14="http://schemas.microsoft.com/office/powerpoint/2010/main" val="2448048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1E4AF5-9180-6A4F-831B-5050146CE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0" i="0" dirty="0">
                <a:solidFill>
                  <a:srgbClr val="1E1919"/>
                </a:solidFill>
                <a:effectLst/>
                <a:latin typeface="AtlasGrotesk"/>
              </a:rPr>
              <a:t>§13 Fastställande av verksamhetsplan och ekonomisk plan för kommande verksamhetsår.</a:t>
            </a:r>
            <a:br>
              <a:rPr lang="sv-SE" b="0" i="0" dirty="0">
                <a:solidFill>
                  <a:srgbClr val="1E1919"/>
                </a:solidFill>
                <a:effectLst/>
                <a:latin typeface="AtlasGrotesk"/>
              </a:rPr>
            </a:b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B9B7209-816E-F04D-E29C-68AB8C429300}"/>
              </a:ext>
            </a:extLst>
          </p:cNvPr>
          <p:cNvSpPr txBox="1"/>
          <p:nvPr/>
        </p:nvSpPr>
        <p:spPr>
          <a:xfrm>
            <a:off x="1074198" y="2139518"/>
            <a:ext cx="299325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u="sng" dirty="0"/>
              <a:t>Verksamhetsplan</a:t>
            </a:r>
          </a:p>
          <a:p>
            <a:endParaRPr lang="sv-SE" dirty="0"/>
          </a:p>
          <a:p>
            <a:pPr marL="342900" indent="-342900">
              <a:buAutoNum type="arabicPeriod"/>
            </a:pPr>
            <a:r>
              <a:rPr lang="sv-SE" dirty="0"/>
              <a:t>Träning av 5 grupper</a:t>
            </a:r>
          </a:p>
          <a:p>
            <a:pPr marL="342900" indent="-342900">
              <a:buAutoNum type="arabicPeriod"/>
            </a:pPr>
            <a:r>
              <a:rPr lang="sv-SE" dirty="0"/>
              <a:t>Extern tävlingsverksamhet</a:t>
            </a:r>
          </a:p>
          <a:p>
            <a:pPr marL="342900" indent="-342900">
              <a:buAutoNum type="arabicPeriod"/>
            </a:pPr>
            <a:r>
              <a:rPr lang="sv-SE" dirty="0"/>
              <a:t>Intern tävlingsverksamhet</a:t>
            </a:r>
          </a:p>
          <a:p>
            <a:pPr marL="342900" indent="-342900">
              <a:buAutoNum type="arabicPeriod"/>
            </a:pPr>
            <a:r>
              <a:rPr lang="sv-SE" dirty="0"/>
              <a:t>Utveckling av föreningen</a:t>
            </a:r>
          </a:p>
          <a:p>
            <a:pPr marL="342900" indent="-342900">
              <a:buAutoNum type="arabicPeriod"/>
            </a:pPr>
            <a:r>
              <a:rPr lang="sv-SE" dirty="0"/>
              <a:t>Träningsläger</a:t>
            </a:r>
          </a:p>
          <a:p>
            <a:pPr marL="342900" indent="-342900">
              <a:buAutoNum type="arabicPeriod"/>
            </a:pPr>
            <a:r>
              <a:rPr lang="sv-SE" dirty="0"/>
              <a:t>Övrig verksamhet</a:t>
            </a:r>
          </a:p>
          <a:p>
            <a:pPr marL="342900" indent="-342900">
              <a:buAutoNum type="arabicPeriod"/>
            </a:pP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C695866-02E1-DCA3-7955-D8695B85AB82}"/>
              </a:ext>
            </a:extLst>
          </p:cNvPr>
          <p:cNvSpPr txBox="1"/>
          <p:nvPr/>
        </p:nvSpPr>
        <p:spPr>
          <a:xfrm>
            <a:off x="5797117" y="2139518"/>
            <a:ext cx="2139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u="sng" dirty="0"/>
              <a:t>Ekonomisk plan 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E792B08-FEE3-2FF0-DDB0-E8EC167501DD}"/>
              </a:ext>
            </a:extLst>
          </p:cNvPr>
          <p:cNvSpPr txBox="1"/>
          <p:nvPr/>
        </p:nvSpPr>
        <p:spPr>
          <a:xfrm>
            <a:off x="5397622" y="2690336"/>
            <a:ext cx="54686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		203.000					   15.000                           </a:t>
            </a:r>
          </a:p>
          <a:p>
            <a:r>
              <a:rPr lang="sv-SE" dirty="0"/>
              <a:t>		   20.000	</a:t>
            </a:r>
          </a:p>
          <a:p>
            <a:r>
              <a:rPr lang="sv-SE" dirty="0"/>
              <a:t>		   20.000	</a:t>
            </a:r>
          </a:p>
          <a:p>
            <a:r>
              <a:rPr lang="sv-SE" dirty="0"/>
              <a:t>		   25.000		</a:t>
            </a:r>
          </a:p>
          <a:p>
            <a:r>
              <a:rPr lang="sv-SE" b="1" dirty="0"/>
              <a:t>		</a:t>
            </a:r>
            <a:r>
              <a:rPr lang="sv-SE" dirty="0"/>
              <a:t>   13.000</a:t>
            </a:r>
          </a:p>
          <a:p>
            <a:r>
              <a:rPr lang="sv-SE" b="1" dirty="0">
                <a:highlight>
                  <a:srgbClr val="FFFF00"/>
                </a:highlight>
              </a:rPr>
              <a:t>Totalt		  296.000 (2023=271.000)</a:t>
            </a:r>
          </a:p>
          <a:p>
            <a:endParaRPr lang="sv-SE" b="1" dirty="0"/>
          </a:p>
          <a:p>
            <a:r>
              <a:rPr lang="sv-SE" b="1" dirty="0"/>
              <a:t>Fler simmare		205 </a:t>
            </a:r>
            <a:r>
              <a:rPr lang="sv-SE" b="1" dirty="0" err="1"/>
              <a:t>st</a:t>
            </a:r>
            <a:r>
              <a:rPr lang="sv-SE" b="1" dirty="0"/>
              <a:t>  (162 </a:t>
            </a:r>
            <a:r>
              <a:rPr lang="sv-SE" b="1" dirty="0" err="1"/>
              <a:t>st</a:t>
            </a:r>
            <a:r>
              <a:rPr lang="sv-SE" b="1" dirty="0"/>
              <a:t> årsskiftet)</a:t>
            </a:r>
          </a:p>
          <a:p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123125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544DE4-1F23-198E-8A24-02A7D3438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8674" cy="1325563"/>
          </a:xfrm>
        </p:spPr>
        <p:txBody>
          <a:bodyPr>
            <a:normAutofit fontScale="90000"/>
          </a:bodyPr>
          <a:lstStyle/>
          <a:p>
            <a:r>
              <a:rPr lang="sv-SE" b="0" i="0" dirty="0">
                <a:solidFill>
                  <a:srgbClr val="1E1919"/>
                </a:solidFill>
                <a:effectLst/>
                <a:latin typeface="AtlasGrotesk"/>
              </a:rPr>
              <a:t>§14 Behandling av styrelsens förslag och i rätt  tid inkomna motioner.</a:t>
            </a:r>
            <a:br>
              <a:rPr lang="sv-SE" b="0" i="0" dirty="0">
                <a:solidFill>
                  <a:srgbClr val="1E1919"/>
                </a:solidFill>
                <a:effectLst/>
                <a:latin typeface="AtlasGrotesk"/>
              </a:rPr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6DB7E34-65B9-C913-0D26-719EDE239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8287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F5C0F9-497F-FDBF-5BFC-D0F3CB7A2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i="0" dirty="0">
                <a:solidFill>
                  <a:srgbClr val="1E1919"/>
                </a:solidFill>
                <a:effectLst/>
                <a:latin typeface="AtlasGrotesk"/>
              </a:rPr>
              <a:t>§15 Val till styrelsen</a:t>
            </a:r>
            <a:br>
              <a:rPr lang="sv-SE" b="0" i="0" dirty="0">
                <a:solidFill>
                  <a:srgbClr val="1E1919"/>
                </a:solidFill>
                <a:effectLst/>
                <a:latin typeface="AtlasGrotesk"/>
              </a:rPr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1D97C7-F5B8-F74A-CC1C-CAF58F0EA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875"/>
            <a:ext cx="10515600" cy="4891088"/>
          </a:xfrm>
        </p:spPr>
        <p:txBody>
          <a:bodyPr>
            <a:normAutofit/>
          </a:bodyPr>
          <a:lstStyle/>
          <a:p>
            <a:r>
              <a:rPr lang="sv-SE" sz="1400" dirty="0"/>
              <a:t>Valberedning: Tobias Persson</a:t>
            </a:r>
          </a:p>
          <a:p>
            <a:r>
              <a:rPr lang="sv-SE" sz="1400" dirty="0"/>
              <a:t>Följande avser lämna styrelsen</a:t>
            </a:r>
          </a:p>
          <a:p>
            <a:pPr>
              <a:buFontTx/>
              <a:buChar char="-"/>
            </a:pPr>
            <a:r>
              <a:rPr lang="sv-SE" sz="1400" dirty="0"/>
              <a:t>Ordförande Anders Nygren</a:t>
            </a:r>
          </a:p>
          <a:p>
            <a:pPr>
              <a:buFontTx/>
              <a:buChar char="-"/>
            </a:pPr>
            <a:r>
              <a:rPr lang="sv-SE" sz="1400" dirty="0"/>
              <a:t>Kassör Lucy </a:t>
            </a:r>
            <a:r>
              <a:rPr lang="sv-SE" sz="1400" dirty="0" err="1"/>
              <a:t>Zong</a:t>
            </a:r>
            <a:endParaRPr lang="sv-SE" sz="1400" dirty="0"/>
          </a:p>
          <a:p>
            <a:pPr>
              <a:buFontTx/>
              <a:buChar char="-"/>
            </a:pPr>
            <a:r>
              <a:rPr lang="sv-SE" sz="1400" dirty="0"/>
              <a:t>Ledamot Lena Andersson</a:t>
            </a:r>
          </a:p>
          <a:p>
            <a:endParaRPr lang="sv-SE" sz="1800" dirty="0"/>
          </a:p>
          <a:p>
            <a:pPr marL="0" indent="0">
              <a:buNone/>
            </a:pPr>
            <a:r>
              <a:rPr lang="sv-SE" sz="1400" dirty="0"/>
              <a:t>			</a:t>
            </a:r>
            <a:r>
              <a:rPr lang="sv-SE" sz="1400" b="1" u="sng" dirty="0"/>
              <a:t>Valberedningens förslag</a:t>
            </a:r>
            <a:r>
              <a:rPr lang="sv-SE" sz="1400" dirty="0"/>
              <a:t>		Annat förslag</a:t>
            </a:r>
          </a:p>
          <a:p>
            <a:r>
              <a:rPr lang="sv-SE" sz="1400" dirty="0"/>
              <a:t>Ordförande</a:t>
            </a:r>
            <a:r>
              <a:rPr lang="sv-SE" sz="1800" dirty="0"/>
              <a:t> </a:t>
            </a:r>
            <a:r>
              <a:rPr lang="sv-SE" sz="1400" dirty="0"/>
              <a:t>( 1 år)		Karin Jannesson</a:t>
            </a:r>
          </a:p>
          <a:p>
            <a:r>
              <a:rPr lang="sv-SE" sz="1400" dirty="0"/>
              <a:t>Ledamot (1 år)		Kristina Eriksson</a:t>
            </a:r>
          </a:p>
          <a:p>
            <a:r>
              <a:rPr lang="sv-SE" sz="1400" dirty="0"/>
              <a:t>Ledamot (1 år)		Peter Karlsson</a:t>
            </a:r>
          </a:p>
          <a:p>
            <a:r>
              <a:rPr lang="sv-SE" sz="1400" dirty="0"/>
              <a:t>Ledamot (1 år)		</a:t>
            </a:r>
            <a:r>
              <a:rPr lang="sv-SE" sz="1400" dirty="0" err="1"/>
              <a:t>Adisa</a:t>
            </a:r>
            <a:r>
              <a:rPr lang="sv-SE" sz="1400" dirty="0"/>
              <a:t> </a:t>
            </a:r>
            <a:r>
              <a:rPr lang="sv-SE" sz="1400" dirty="0" err="1"/>
              <a:t>Salkic</a:t>
            </a:r>
            <a:endParaRPr lang="sv-SE" sz="1400" dirty="0"/>
          </a:p>
          <a:p>
            <a:r>
              <a:rPr lang="sv-SE" sz="1400" dirty="0"/>
              <a:t>Ledamot (1 år) 		Tobias Persson</a:t>
            </a:r>
          </a:p>
          <a:p>
            <a:r>
              <a:rPr lang="sv-SE" sz="1400" dirty="0"/>
              <a:t>Ledamot (1 år)		Rickard Hjalmarsson</a:t>
            </a:r>
          </a:p>
        </p:txBody>
      </p:sp>
    </p:spTree>
    <p:extLst>
      <p:ext uri="{BB962C8B-B14F-4D97-AF65-F5344CB8AC3E}">
        <p14:creationId xmlns:p14="http://schemas.microsoft.com/office/powerpoint/2010/main" val="192822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F5C0F9-497F-FDBF-5BFC-D0F3CB7A2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i="0" dirty="0">
                <a:solidFill>
                  <a:srgbClr val="1E1919"/>
                </a:solidFill>
                <a:effectLst/>
                <a:latin typeface="AtlasGrotesk"/>
              </a:rPr>
              <a:t>§15 Val till styrelsen</a:t>
            </a:r>
            <a:br>
              <a:rPr lang="sv-SE" b="0" i="0" dirty="0">
                <a:solidFill>
                  <a:srgbClr val="1E1919"/>
                </a:solidFill>
                <a:effectLst/>
                <a:latin typeface="AtlasGrotesk"/>
              </a:rPr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1D97C7-F5B8-F74A-CC1C-CAF58F0EA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2000" dirty="0"/>
              <a:t>				</a:t>
            </a:r>
            <a:r>
              <a:rPr lang="sv-SE" sz="2000" b="1" u="sng" dirty="0"/>
              <a:t>Valberedningens förslag</a:t>
            </a:r>
            <a:r>
              <a:rPr lang="sv-SE" sz="2000" dirty="0"/>
              <a:t>		Annat förslag</a:t>
            </a:r>
          </a:p>
          <a:p>
            <a:r>
              <a:rPr lang="sv-SE" sz="2000" dirty="0"/>
              <a:t>Revisorer av 2023		Anders Nygren</a:t>
            </a:r>
          </a:p>
          <a:p>
            <a:pPr marL="0" indent="0">
              <a:buNone/>
            </a:pPr>
            <a:r>
              <a:rPr lang="sv-SE" sz="2000" dirty="0"/>
              <a:t>				Lena Andersson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Valberedning			Enligt styrelse</a:t>
            </a:r>
          </a:p>
          <a:p>
            <a:pPr marL="0" indent="0">
              <a:buNone/>
            </a:pPr>
            <a:r>
              <a:rPr lang="sv-SE" sz="2000" dirty="0"/>
              <a:t>Representation av föreningen	Enligt styrelse</a:t>
            </a:r>
          </a:p>
          <a:p>
            <a:pPr marL="0" indent="0">
              <a:buNone/>
            </a:pPr>
            <a:r>
              <a:rPr lang="sv-SE" sz="2000" dirty="0"/>
              <a:t>Firmatecknare			Utsedd ordförande </a:t>
            </a:r>
          </a:p>
          <a:p>
            <a:pPr marL="0" indent="0">
              <a:buNone/>
            </a:pPr>
            <a:r>
              <a:rPr lang="sv-SE" sz="2000" dirty="0"/>
              <a:t>				samt kassör</a:t>
            </a:r>
          </a:p>
        </p:txBody>
      </p:sp>
    </p:spTree>
    <p:extLst>
      <p:ext uri="{BB962C8B-B14F-4D97-AF65-F5344CB8AC3E}">
        <p14:creationId xmlns:p14="http://schemas.microsoft.com/office/powerpoint/2010/main" val="2807937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85FB09-B3C0-A72F-5AC1-49662C07F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§16 Övriga frågor som anmälts under §7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109988-7CC8-7B47-A4C0-2A2FF7153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Avtackning av de som slutat under året!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3788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8CD518-C594-5756-7F46-FFF5DCAAB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§17 Årsmötets avslutande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F2E4D9F-D399-D18A-DD30-F7BD421FB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b="1" dirty="0"/>
              <a:t>                                     Tack för ert engagemang!</a:t>
            </a:r>
          </a:p>
        </p:txBody>
      </p:sp>
    </p:spTree>
    <p:extLst>
      <p:ext uri="{BB962C8B-B14F-4D97-AF65-F5344CB8AC3E}">
        <p14:creationId xmlns:p14="http://schemas.microsoft.com/office/powerpoint/2010/main" val="491769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EA33D7-CCB5-6BF2-3313-B4DE299AF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  §1 Årsmötets öppnande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755056-E8A0-A906-7743-37D28DDA2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Sittande ordförande LGSS hälsar alla välkomna och förklarar årsmötet öppnat!!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Dokumentation finns tillgänglig på laget.se:</a:t>
            </a:r>
          </a:p>
          <a:p>
            <a:pPr>
              <a:buFontTx/>
              <a:buChar char="-"/>
            </a:pPr>
            <a:r>
              <a:rPr lang="sv-SE" dirty="0"/>
              <a:t>Verksamhetsberättelse</a:t>
            </a:r>
          </a:p>
          <a:p>
            <a:pPr>
              <a:buFontTx/>
              <a:buChar char="-"/>
            </a:pPr>
            <a:r>
              <a:rPr lang="sv-SE" dirty="0"/>
              <a:t>Balans-, och resultatrapport</a:t>
            </a:r>
          </a:p>
          <a:p>
            <a:pPr>
              <a:buFontTx/>
              <a:buChar char="-"/>
            </a:pPr>
            <a:r>
              <a:rPr lang="sv-SE" dirty="0"/>
              <a:t>Revision med underskrift</a:t>
            </a:r>
          </a:p>
        </p:txBody>
      </p:sp>
    </p:spTree>
    <p:extLst>
      <p:ext uri="{BB962C8B-B14F-4D97-AF65-F5344CB8AC3E}">
        <p14:creationId xmlns:p14="http://schemas.microsoft.com/office/powerpoint/2010/main" val="1906801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DF1148-59A2-28E5-BBAF-FA7D50F81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§ 2 Fastställande av röstlängd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4197FA-815A-B004-C859-3B19412F3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Vilka i lokalen har rösträtt (betalande medlemmar)?</a:t>
            </a:r>
          </a:p>
          <a:p>
            <a:r>
              <a:rPr lang="sv-SE" dirty="0"/>
              <a:t>Vilka i lokalen har fullmakt från andra medlemmar (och från vem)?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9765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8A873F-848F-7AD4-B715-1B614947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BEE31D-6867-03BE-84E8-596B41833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sv-SE" b="1" i="0" dirty="0">
                <a:solidFill>
                  <a:srgbClr val="1E1919"/>
                </a:solidFill>
                <a:effectLst/>
                <a:latin typeface="AtlasGrotesk"/>
              </a:rPr>
              <a:t>§3 Val av Ordförande för att genomföra årsmötet.</a:t>
            </a:r>
          </a:p>
          <a:p>
            <a:pPr marL="0" indent="0" algn="l">
              <a:buNone/>
            </a:pPr>
            <a:endParaRPr lang="sv-SE" b="0" i="0" dirty="0">
              <a:solidFill>
                <a:srgbClr val="1E1919"/>
              </a:solidFill>
              <a:effectLst/>
              <a:latin typeface="AtlasGrotesk"/>
            </a:endParaRPr>
          </a:p>
          <a:p>
            <a:pPr marL="0" indent="0" algn="l">
              <a:buNone/>
            </a:pPr>
            <a:r>
              <a:rPr lang="sv-SE" b="1" i="0" dirty="0">
                <a:solidFill>
                  <a:srgbClr val="1E1919"/>
                </a:solidFill>
                <a:effectLst/>
                <a:latin typeface="AtlasGrotesk"/>
              </a:rPr>
              <a:t>§4 Val av Sekreterare för att genomföra årsmötet.</a:t>
            </a:r>
          </a:p>
          <a:p>
            <a:pPr marL="0" indent="0" algn="l">
              <a:buNone/>
            </a:pPr>
            <a:endParaRPr lang="sv-SE" b="0" i="0" dirty="0">
              <a:solidFill>
                <a:srgbClr val="1E1919"/>
              </a:solidFill>
              <a:effectLst/>
              <a:latin typeface="AtlasGrotesk"/>
            </a:endParaRPr>
          </a:p>
          <a:p>
            <a:pPr marL="0" indent="0" algn="l">
              <a:buNone/>
            </a:pPr>
            <a:r>
              <a:rPr lang="sv-SE" b="1" i="0" dirty="0">
                <a:solidFill>
                  <a:srgbClr val="1E1919"/>
                </a:solidFill>
                <a:effectLst/>
                <a:latin typeface="AtlasGrotesk"/>
              </a:rPr>
              <a:t>§5 Val av justerare och rösträknare för att genomföra årsmötet.</a:t>
            </a:r>
          </a:p>
        </p:txBody>
      </p:sp>
    </p:spTree>
    <p:extLst>
      <p:ext uri="{BB962C8B-B14F-4D97-AF65-F5344CB8AC3E}">
        <p14:creationId xmlns:p14="http://schemas.microsoft.com/office/powerpoint/2010/main" val="2566150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D0938F-258B-A1ED-EB81-7B30A0FF9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b="1" i="0" dirty="0">
                <a:solidFill>
                  <a:srgbClr val="1E1919"/>
                </a:solidFill>
                <a:effectLst/>
                <a:latin typeface="AtlasGrotesk"/>
              </a:rPr>
              <a:t>§6 Fråga om godkännande av utlysning av årsmötet</a:t>
            </a:r>
            <a:br>
              <a:rPr lang="sv-SE" sz="3600" b="0" i="0" dirty="0">
                <a:solidFill>
                  <a:srgbClr val="1E1919"/>
                </a:solidFill>
                <a:effectLst/>
                <a:latin typeface="AtlasGrotesk"/>
              </a:rPr>
            </a:br>
            <a:endParaRPr lang="sv-SE" sz="36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413BB6-AC23-CD73-95A5-2609B10B2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sv-SE" dirty="0">
              <a:solidFill>
                <a:srgbClr val="1E1919"/>
              </a:solidFill>
              <a:latin typeface="AtlasGrotesk"/>
            </a:endParaRPr>
          </a:p>
          <a:p>
            <a:pPr marL="0" indent="0" algn="l">
              <a:buNone/>
            </a:pPr>
            <a:r>
              <a:rPr lang="sv-SE" dirty="0">
                <a:solidFill>
                  <a:srgbClr val="1E1919"/>
                </a:solidFill>
                <a:latin typeface="AtlasGrotesk"/>
              </a:rPr>
              <a:t>Har utlysning av årsmötet skett på korrekt sätt och korrekt tid i förväg?</a:t>
            </a:r>
          </a:p>
          <a:p>
            <a:pPr marL="0" indent="0" algn="l">
              <a:buNone/>
            </a:pPr>
            <a:endParaRPr lang="sv-SE" dirty="0">
              <a:solidFill>
                <a:srgbClr val="1E1919"/>
              </a:solidFill>
              <a:latin typeface="AtlasGrotesk"/>
            </a:endParaRPr>
          </a:p>
          <a:p>
            <a:pPr marL="0" indent="0" algn="l">
              <a:buNone/>
            </a:pPr>
            <a:r>
              <a:rPr lang="sv-SE" dirty="0">
                <a:solidFill>
                  <a:srgbClr val="1E1919"/>
                </a:solidFill>
                <a:latin typeface="AtlasGrotesk"/>
              </a:rPr>
              <a:t>(Om, inte vad fattas?)</a:t>
            </a:r>
          </a:p>
          <a:p>
            <a:pPr marL="0" indent="0" algn="l">
              <a:buNone/>
            </a:pPr>
            <a:endParaRPr lang="sv-SE" b="0" i="0" dirty="0">
              <a:solidFill>
                <a:srgbClr val="1E1919"/>
              </a:solidFill>
              <a:effectLst/>
              <a:latin typeface="AtlasGrotesk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8720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8FEBB1-925C-9505-38C9-B13D5038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i="0" dirty="0">
                <a:solidFill>
                  <a:srgbClr val="1E1919"/>
                </a:solidFill>
                <a:effectLst/>
                <a:latin typeface="AtlasGrotesk"/>
              </a:rPr>
              <a:t>§7 Fastställande av dagordningen</a:t>
            </a:r>
            <a:br>
              <a:rPr lang="sv-SE" b="0" i="0" dirty="0">
                <a:solidFill>
                  <a:srgbClr val="1E1919"/>
                </a:solidFill>
                <a:effectLst/>
                <a:latin typeface="AtlasGrotesk"/>
              </a:rPr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943CEFD-D15C-E272-B35F-3D4C31372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sv-SE" sz="2000" b="0" i="0" dirty="0">
                <a:solidFill>
                  <a:srgbClr val="1E1919"/>
                </a:solidFill>
                <a:effectLst/>
                <a:latin typeface="AtlasGrotesk"/>
              </a:rPr>
              <a:t>- Föredragande och godkännande av Verksamhetsberättelsen  för verksamhetsåret 2023.</a:t>
            </a:r>
          </a:p>
          <a:p>
            <a:pPr marL="0" indent="0" algn="l">
              <a:buNone/>
            </a:pPr>
            <a:r>
              <a:rPr lang="sv-SE" sz="2000" b="0" i="0" dirty="0">
                <a:solidFill>
                  <a:srgbClr val="1E1919"/>
                </a:solidFill>
                <a:effectLst/>
                <a:latin typeface="AtlasGrotesk"/>
              </a:rPr>
              <a:t>- Redovisning av årsbokslut (resultat och balansräkning) för senaste räkenskapsåret.</a:t>
            </a:r>
          </a:p>
          <a:p>
            <a:pPr marL="0" indent="0" algn="l">
              <a:buNone/>
            </a:pPr>
            <a:r>
              <a:rPr lang="sv-SE" sz="2000" b="0" i="0" dirty="0">
                <a:solidFill>
                  <a:srgbClr val="1E1919"/>
                </a:solidFill>
                <a:effectLst/>
                <a:latin typeface="AtlasGrotesk"/>
              </a:rPr>
              <a:t>- Föredragande av Revisionsberättelsen.</a:t>
            </a:r>
          </a:p>
          <a:p>
            <a:pPr marL="0" indent="0" algn="l">
              <a:buNone/>
            </a:pPr>
            <a:r>
              <a:rPr lang="sv-SE" sz="2000" b="0" i="0" dirty="0">
                <a:solidFill>
                  <a:srgbClr val="1E1919"/>
                </a:solidFill>
                <a:effectLst/>
                <a:latin typeface="AtlasGrotesk"/>
              </a:rPr>
              <a:t>- Fråga om ansvarsfrihet för styrelsen för verksamhetsåret 2023.</a:t>
            </a:r>
          </a:p>
          <a:p>
            <a:pPr marL="0" indent="0" algn="l">
              <a:buNone/>
            </a:pPr>
            <a:r>
              <a:rPr lang="sv-SE" sz="2000" b="0" i="0" dirty="0">
                <a:solidFill>
                  <a:srgbClr val="1E1919"/>
                </a:solidFill>
                <a:effectLst/>
                <a:latin typeface="AtlasGrotesk"/>
              </a:rPr>
              <a:t>- Fastställande av Medlemsavgifter 2024.</a:t>
            </a:r>
          </a:p>
          <a:p>
            <a:pPr marL="0" indent="0" algn="l">
              <a:buNone/>
            </a:pPr>
            <a:r>
              <a:rPr lang="sv-SE" sz="2000" b="0" i="0" dirty="0">
                <a:solidFill>
                  <a:srgbClr val="1E1919"/>
                </a:solidFill>
                <a:effectLst/>
                <a:latin typeface="AtlasGrotesk"/>
              </a:rPr>
              <a:t>- Fastställande av verksamhetsplan och ekonomisk plan för kommande verksamhetsår.</a:t>
            </a:r>
          </a:p>
          <a:p>
            <a:pPr marL="0" indent="0" algn="l">
              <a:buNone/>
            </a:pPr>
            <a:r>
              <a:rPr lang="sv-SE" sz="2000" b="0" i="0" dirty="0">
                <a:solidFill>
                  <a:srgbClr val="1E1919"/>
                </a:solidFill>
                <a:effectLst/>
                <a:latin typeface="AtlasGrotesk"/>
              </a:rPr>
              <a:t>- Behandling av styrelsens förslag och i rätt  tid inkomna motioner.</a:t>
            </a:r>
          </a:p>
          <a:p>
            <a:pPr marL="0" indent="0" algn="l">
              <a:buNone/>
            </a:pPr>
            <a:r>
              <a:rPr lang="sv-SE" sz="2000" b="0" i="0" dirty="0">
                <a:solidFill>
                  <a:srgbClr val="1E1919"/>
                </a:solidFill>
                <a:effectLst/>
                <a:latin typeface="AtlasGrotesk"/>
              </a:rPr>
              <a:t>- Val till styrelsen</a:t>
            </a:r>
          </a:p>
          <a:p>
            <a:pPr marL="0" indent="0" algn="l">
              <a:buNone/>
            </a:pPr>
            <a:r>
              <a:rPr lang="sv-SE" sz="2000" dirty="0"/>
              <a:t>- Övriga frågor </a:t>
            </a:r>
          </a:p>
          <a:p>
            <a:pPr marL="0" indent="0" algn="l">
              <a:buNone/>
            </a:pPr>
            <a:r>
              <a:rPr lang="sv-SE" sz="2000" dirty="0"/>
              <a:t>- Årsmötets avslutande</a:t>
            </a:r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497035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1CFDFD-1E37-6FB4-3A21-F55120A35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1548" cy="13255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sv-SE" b="1" i="0" dirty="0">
                <a:solidFill>
                  <a:srgbClr val="1E1919"/>
                </a:solidFill>
                <a:effectLst/>
                <a:latin typeface="AtlasGrotesk"/>
              </a:rPr>
              <a:t>§8 Föredragande och godkännande av Verksamhetsberättelsen 2023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96B573-5B85-6656-488D-1D6282554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err="1"/>
              <a:t>Födelsedagssim</a:t>
            </a:r>
            <a:r>
              <a:rPr lang="sv-SE" dirty="0"/>
              <a:t> 107 år</a:t>
            </a:r>
          </a:p>
          <a:p>
            <a:r>
              <a:rPr lang="sv-SE" dirty="0"/>
              <a:t>Årsmöte</a:t>
            </a:r>
          </a:p>
          <a:p>
            <a:r>
              <a:rPr lang="sv-SE" dirty="0"/>
              <a:t>Avslutning på </a:t>
            </a:r>
            <a:r>
              <a:rPr lang="sv-SE" dirty="0" err="1"/>
              <a:t>Framnäs</a:t>
            </a:r>
            <a:endParaRPr lang="sv-SE" dirty="0"/>
          </a:p>
          <a:p>
            <a:r>
              <a:rPr lang="sv-SE" dirty="0"/>
              <a:t>Avtackning av tränare, trotjänare och tidigare styrelsemedlemmar</a:t>
            </a:r>
          </a:p>
          <a:p>
            <a:r>
              <a:rPr lang="sv-SE" dirty="0"/>
              <a:t>Städning åt kommunen</a:t>
            </a:r>
          </a:p>
          <a:p>
            <a:r>
              <a:rPr lang="sv-SE" dirty="0"/>
              <a:t>Träningsläger Lökken</a:t>
            </a:r>
          </a:p>
          <a:p>
            <a:r>
              <a:rPr lang="sv-SE" dirty="0" err="1"/>
              <a:t>Div</a:t>
            </a:r>
            <a:r>
              <a:rPr lang="sv-SE" dirty="0"/>
              <a:t> tävlingar samt åldersrekord</a:t>
            </a:r>
          </a:p>
          <a:p>
            <a:r>
              <a:rPr lang="sv-SE" dirty="0"/>
              <a:t>Klubbdoppet (Siri och Carl)</a:t>
            </a:r>
          </a:p>
          <a:p>
            <a:endParaRPr lang="sv-SE" dirty="0"/>
          </a:p>
          <a:p>
            <a:r>
              <a:rPr lang="sv-SE" dirty="0"/>
              <a:t>Ej någon verksamhet inom gymnastik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7912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1C9DE8-4084-34AE-3F35-4EE2AB68C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sv-SE" b="1" i="0" dirty="0">
                <a:solidFill>
                  <a:srgbClr val="1E1919"/>
                </a:solidFill>
                <a:effectLst/>
                <a:latin typeface="AtlasGrotesk"/>
              </a:rPr>
              <a:t>§9 Redovisning av årsbokslut (resultat) för senaste räkenskapsåret.</a:t>
            </a:r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F72B964A-7460-9180-B105-9004DE4CF3D8}"/>
              </a:ext>
            </a:extLst>
          </p:cNvPr>
          <p:cNvSpPr txBox="1"/>
          <p:nvPr/>
        </p:nvSpPr>
        <p:spPr>
          <a:xfrm>
            <a:off x="3516668" y="2603939"/>
            <a:ext cx="2909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 </a:t>
            </a:r>
            <a:r>
              <a:rPr lang="sv-SE" sz="2800" b="1" dirty="0">
                <a:solidFill>
                  <a:srgbClr val="FF0000"/>
                </a:solidFill>
              </a:rPr>
              <a:t>- 77.338 kr    2023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4D80C5EC-58D2-596B-CB38-4D78157C20B1}"/>
              </a:ext>
            </a:extLst>
          </p:cNvPr>
          <p:cNvSpPr txBox="1"/>
          <p:nvPr/>
        </p:nvSpPr>
        <p:spPr>
          <a:xfrm>
            <a:off x="2503503" y="3730841"/>
            <a:ext cx="54988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5"/>
            <a:r>
              <a:rPr lang="sv-SE" b="1" u="sng" dirty="0"/>
              <a:t>Orsak</a:t>
            </a:r>
          </a:p>
          <a:p>
            <a:pPr marL="285750" indent="-285750">
              <a:buFontTx/>
              <a:buChar char="-"/>
            </a:pPr>
            <a:r>
              <a:rPr lang="sv-SE" b="1" dirty="0">
                <a:solidFill>
                  <a:srgbClr val="FF0000"/>
                </a:solidFill>
              </a:rPr>
              <a:t>34.000 i ökade hallhyror mer än budgeterat</a:t>
            </a:r>
          </a:p>
          <a:p>
            <a:pPr marL="285750" indent="-285750">
              <a:buFontTx/>
              <a:buChar char="-"/>
            </a:pPr>
            <a:r>
              <a:rPr lang="sv-SE" dirty="0"/>
              <a:t>35.000 i busskostnader till/ från Lökken</a:t>
            </a:r>
          </a:p>
          <a:p>
            <a:pPr marL="285750" indent="-285750">
              <a:buFontTx/>
              <a:buChar char="-"/>
            </a:pPr>
            <a:r>
              <a:rPr lang="sv-SE" dirty="0"/>
              <a:t>7.000 mer i kostnader att hyra Lökken än budgeterat</a:t>
            </a:r>
          </a:p>
          <a:p>
            <a:pPr marL="285750" indent="-285750">
              <a:buFontTx/>
              <a:buChar char="-"/>
            </a:pPr>
            <a:r>
              <a:rPr lang="sv-SE" dirty="0"/>
              <a:t>Mindre bidrag än budgeterat </a:t>
            </a:r>
          </a:p>
        </p:txBody>
      </p:sp>
    </p:spTree>
    <p:extLst>
      <p:ext uri="{BB962C8B-B14F-4D97-AF65-F5344CB8AC3E}">
        <p14:creationId xmlns:p14="http://schemas.microsoft.com/office/powerpoint/2010/main" val="2340435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1389</Words>
  <Application>Microsoft Office PowerPoint</Application>
  <PresentationFormat>Bredbild</PresentationFormat>
  <Paragraphs>231</Paragraphs>
  <Slides>27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34" baseType="lpstr">
      <vt:lpstr>Algerian</vt:lpstr>
      <vt:lpstr>Arial</vt:lpstr>
      <vt:lpstr>AtlasGrotesk</vt:lpstr>
      <vt:lpstr>Calibri</vt:lpstr>
      <vt:lpstr>Calibri Light</vt:lpstr>
      <vt:lpstr>ProximaNova</vt:lpstr>
      <vt:lpstr>Office-tema</vt:lpstr>
      <vt:lpstr>Årsmöte LGSS</vt:lpstr>
      <vt:lpstr>Agenda</vt:lpstr>
      <vt:lpstr>  §1 Årsmötets öppnande</vt:lpstr>
      <vt:lpstr>§ 2 Fastställande av röstlängd</vt:lpstr>
      <vt:lpstr>PowerPoint-presentation</vt:lpstr>
      <vt:lpstr>§6 Fråga om godkännande av utlysning av årsmötet </vt:lpstr>
      <vt:lpstr>§7 Fastställande av dagordningen </vt:lpstr>
      <vt:lpstr>§8 Föredragande och godkännande av Verksamhetsberättelsen 2023</vt:lpstr>
      <vt:lpstr>§9 Redovisning av årsbokslut (resultat) för senaste räkenskapsåret.</vt:lpstr>
      <vt:lpstr>Stora kostnader</vt:lpstr>
      <vt:lpstr>§10 Föredragande av Revisionsberättelsen </vt:lpstr>
      <vt:lpstr>§11 Fråga om ansvarsfrihet för styrelsen för verksamhetsåret 2023. </vt:lpstr>
      <vt:lpstr>§12 Fastställande av Medlemsavgifter 2024 </vt:lpstr>
      <vt:lpstr>PowerPoint-presentation</vt:lpstr>
      <vt:lpstr>§13 Fastställande av verksamhetsplan och ekonomisk plan för kommande verksamhetsår. </vt:lpstr>
      <vt:lpstr>§13 Fastställande av verksamhetsplan och ekonomisk plan för kommande verksamhetsår. </vt:lpstr>
      <vt:lpstr>§13 Fastställande av verksamhetsplan och ekonomisk plan för kommande verksamhetsår. </vt:lpstr>
      <vt:lpstr>§13 Fastställande av verksamhetsplan och ekonomisk plan för kommande verksamhetsår. </vt:lpstr>
      <vt:lpstr>§13 Fastställande av verksamhetsplan och ekonomisk plan för kommande verksamhetsår. </vt:lpstr>
      <vt:lpstr>§13 Fastställande av verksamhetsplan och ekonomisk plan för kommande verksamhetsår. </vt:lpstr>
      <vt:lpstr>§13 Fastställande av verksamhetsplan och ekonomisk plan för kommande verksamhetsår. </vt:lpstr>
      <vt:lpstr>§13 Fastställande av verksamhetsplan och ekonomisk plan för kommande verksamhetsår. </vt:lpstr>
      <vt:lpstr>§14 Behandling av styrelsens förslag och i rätt  tid inkomna motioner. </vt:lpstr>
      <vt:lpstr>§15 Val till styrelsen </vt:lpstr>
      <vt:lpstr>§15 Val till styrelsen </vt:lpstr>
      <vt:lpstr>§16 Övriga frågor som anmälts under §7</vt:lpstr>
      <vt:lpstr>§17 Årsmötets avslutande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Årsmöte LGSS</dc:title>
  <dc:creator>Anders Nygren</dc:creator>
  <cp:lastModifiedBy>Anders Nygren</cp:lastModifiedBy>
  <cp:revision>7</cp:revision>
  <dcterms:created xsi:type="dcterms:W3CDTF">2023-03-23T15:49:59Z</dcterms:created>
  <dcterms:modified xsi:type="dcterms:W3CDTF">2024-03-17T10:36:49Z</dcterms:modified>
</cp:coreProperties>
</file>